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99" r:id="rId5"/>
    <p:sldId id="314" r:id="rId6"/>
    <p:sldId id="269" r:id="rId7"/>
    <p:sldId id="324" r:id="rId8"/>
    <p:sldId id="321" r:id="rId9"/>
    <p:sldId id="318" r:id="rId10"/>
    <p:sldId id="323" r:id="rId11"/>
    <p:sldId id="322" r:id="rId12"/>
    <p:sldId id="320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316" r:id="rId21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30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88866" autoAdjust="0"/>
  </p:normalViewPr>
  <p:slideViewPr>
    <p:cSldViewPr snapToGrid="0">
      <p:cViewPr varScale="1">
        <p:scale>
          <a:sx n="110" d="100"/>
          <a:sy n="110" d="100"/>
        </p:scale>
        <p:origin x="9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40470-760B-46F9-B2B6-38F50BDDA193}" type="datetimeFigureOut">
              <a:rPr lang="en-NL" smtClean="0"/>
              <a:t>9/13/24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0C60E-ECB0-4DEE-B1EC-23EAC10369D9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32521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50"/>
              </a:spcBef>
              <a:defRPr/>
            </a:pPr>
            <a:r>
              <a:rPr lang="en-US" sz="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/>
              </a:rPr>
              <a:t>Alle</a:t>
            </a:r>
            <a:r>
              <a:rPr lang="en-US" sz="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/>
              </a:rPr>
              <a:t> LEAP-</a:t>
            </a:r>
            <a:r>
              <a:rPr lang="en-US" sz="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/>
              </a:rPr>
              <a:t>trainingsmaterialen</a:t>
            </a:r>
            <a:r>
              <a:rPr lang="en-US" sz="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/>
              </a:rPr>
              <a:t> </a:t>
            </a:r>
            <a:r>
              <a:rPr lang="en-US" sz="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/>
              </a:rPr>
              <a:t>© </a:t>
            </a:r>
            <a:r>
              <a:rPr lang="en-US" sz="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/>
              </a:rPr>
              <a:t>Xavier Amador, Ph.D., 2000, 2012</a:t>
            </a:r>
            <a:endParaRPr lang="en-US" sz="6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4330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ts val="425"/>
              </a:spcBef>
            </a:pPr>
            <a:endParaRPr lang="nl-NL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6681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ts val="425"/>
              </a:spcBef>
            </a:pPr>
            <a:endParaRPr lang="nl-NL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1427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88"/>
              </a:spcBef>
            </a:pP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Zorg er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tijdens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het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luisteren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voor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dat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u je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reflectieve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beweringen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laat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volgen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door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blijken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van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empathie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. Doe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dit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echter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pas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nadat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de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patiënt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heeft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gezegd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: “Ja, u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hebt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me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goed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begrepen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.” </a:t>
            </a:r>
            <a:endParaRPr lang="en-US" dirty="0">
              <a:solidFill>
                <a:srgbClr val="000000"/>
              </a:solidFill>
              <a:latin typeface="Arial" charset="0"/>
              <a:ea typeface="Lucida Grande"/>
              <a:cs typeface="Lucida Grande"/>
              <a:sym typeface="Arial" charset="0"/>
            </a:endParaRPr>
          </a:p>
          <a:p>
            <a:pPr eaLnBrk="1" hangingPunct="1">
              <a:lnSpc>
                <a:spcPct val="80000"/>
              </a:lnSpc>
              <a:spcBef>
                <a:spcPts val="188"/>
              </a:spcBef>
            </a:pP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Geef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blijk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van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empathie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voor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:</a:t>
            </a:r>
            <a:endParaRPr lang="en-US" dirty="0">
              <a:solidFill>
                <a:srgbClr val="000000"/>
              </a:solidFill>
              <a:latin typeface="Arial" charset="0"/>
              <a:ea typeface="Lucida Grande"/>
              <a:cs typeface="Lucida Grande"/>
              <a:sym typeface="Arial" charset="0"/>
            </a:endParaRPr>
          </a:p>
          <a:p>
            <a:pPr eaLnBrk="1" hangingPunct="1">
              <a:lnSpc>
                <a:spcPct val="80000"/>
              </a:lnSpc>
              <a:spcBef>
                <a:spcPts val="188"/>
              </a:spcBef>
            </a:pP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-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waanervaringen</a:t>
            </a:r>
            <a:endParaRPr lang="en-US" dirty="0">
              <a:solidFill>
                <a:srgbClr val="000000"/>
              </a:solidFill>
              <a:latin typeface="Arial" charset="0"/>
              <a:ea typeface="Lucida Grande"/>
              <a:cs typeface="Lucida Grande"/>
              <a:sym typeface="Arial" charset="0"/>
            </a:endParaRPr>
          </a:p>
          <a:p>
            <a:pPr eaLnBrk="1" hangingPunct="1">
              <a:lnSpc>
                <a:spcPct val="80000"/>
              </a:lnSpc>
              <a:spcBef>
                <a:spcPts val="188"/>
              </a:spcBef>
            </a:pP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-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frustratie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over het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feit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dat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men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als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geestesziek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wordt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beschouwd</a:t>
            </a:r>
            <a:endParaRPr lang="en-US" dirty="0">
              <a:solidFill>
                <a:srgbClr val="000000"/>
              </a:solidFill>
              <a:latin typeface="Arial" charset="0"/>
              <a:ea typeface="Lucida Grande"/>
              <a:cs typeface="Lucida Grande"/>
              <a:sym typeface="Arial" charset="0"/>
            </a:endParaRPr>
          </a:p>
          <a:p>
            <a:pPr eaLnBrk="1" hangingPunct="1">
              <a:lnSpc>
                <a:spcPct val="80000"/>
              </a:lnSpc>
              <a:spcBef>
                <a:spcPts val="188"/>
              </a:spcBef>
            </a:pP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- de wens om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behandeling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te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mijden</a:t>
            </a:r>
            <a:endParaRPr lang="en-US" dirty="0">
              <a:solidFill>
                <a:srgbClr val="000000"/>
              </a:solidFill>
              <a:latin typeface="Arial" charset="0"/>
              <a:ea typeface="Lucida Grande"/>
              <a:cs typeface="Lucida Grande"/>
              <a:sym typeface="Arial" charset="0"/>
            </a:endParaRPr>
          </a:p>
          <a:p>
            <a:pPr eaLnBrk="1" hangingPunct="1">
              <a:lnSpc>
                <a:spcPct val="80000"/>
              </a:lnSpc>
              <a:spcBef>
                <a:spcPts val="188"/>
              </a:spcBef>
            </a:pP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-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verlangens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en hoop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voor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de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toekomst</a:t>
            </a:r>
            <a:endParaRPr lang="en-US" dirty="0">
              <a:solidFill>
                <a:srgbClr val="000000"/>
              </a:solidFill>
              <a:latin typeface="Arial" charset="0"/>
              <a:ea typeface="Lucida Grande"/>
              <a:cs typeface="Lucida Grande"/>
              <a:sym typeface="Arial" charset="0"/>
            </a:endParaRPr>
          </a:p>
          <a:p>
            <a:pPr eaLnBrk="1" hangingPunct="1">
              <a:lnSpc>
                <a:spcPct val="80000"/>
              </a:lnSpc>
              <a:spcBef>
                <a:spcPts val="188"/>
              </a:spcBef>
            </a:pP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Dit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zijn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de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ervaringen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waardoor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iemand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met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een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psychische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aandoening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het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meest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vervreemd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raakt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van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diegenen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die hem/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haar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proberen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te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helpen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,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meestal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omdat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die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persoon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vaak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ruzie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heeft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over het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waarheidsgehalte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van wat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hij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/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zij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als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realiteit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beschouwt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en-US" dirty="0">
              <a:solidFill>
                <a:srgbClr val="000000"/>
              </a:solidFill>
              <a:latin typeface="Arial" charset="0"/>
              <a:ea typeface="Lucida Grande"/>
              <a:cs typeface="Lucida Grande"/>
              <a:sym typeface="Arial" charset="0"/>
            </a:endParaRPr>
          </a:p>
          <a:p>
            <a:pPr eaLnBrk="1" hangingPunct="1">
              <a:lnSpc>
                <a:spcPct val="80000"/>
              </a:lnSpc>
              <a:spcBef>
                <a:spcPts val="188"/>
              </a:spcBef>
            </a:pP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Spreek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dus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niet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tegen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, test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niet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op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waarheidsgehalte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en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corrigeer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niet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. Ga in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plaats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daarvan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op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zoek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naar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mogelijkheden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om de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ervaring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van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uw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cliënt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/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familielid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te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normaliseren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door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dingen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te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zeggen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als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: “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Als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me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dat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overkwam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,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zou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ik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me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ook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 zo </a:t>
            </a:r>
            <a:r>
              <a:rPr lang="en-US" sz="1100" dirty="0" err="1">
                <a:solidFill>
                  <a:srgbClr val="000000"/>
                </a:solidFill>
                <a:latin typeface="Arial" charset="0"/>
                <a:cs typeface="Arial" charset="0"/>
              </a:rPr>
              <a:t>voelen</a:t>
            </a:r>
            <a:r>
              <a:rPr lang="en-US" sz="1100" dirty="0">
                <a:solidFill>
                  <a:srgbClr val="000000"/>
                </a:solidFill>
                <a:latin typeface="Arial" charset="0"/>
                <a:cs typeface="Arial" charset="0"/>
              </a:rPr>
              <a:t>.”</a:t>
            </a:r>
            <a:endParaRPr lang="en-US" dirty="0">
              <a:solidFill>
                <a:srgbClr val="000000"/>
              </a:solidFill>
              <a:latin typeface="Arial" charset="0"/>
              <a:ea typeface="Lucida Grande"/>
              <a:cs typeface="Lucida Grande"/>
              <a:sym typeface="Arial" charset="0"/>
            </a:endParaRPr>
          </a:p>
          <a:p>
            <a:pPr eaLnBrk="1" hangingPunct="1">
              <a:lnSpc>
                <a:spcPct val="80000"/>
              </a:lnSpc>
              <a:spcBef>
                <a:spcPts val="188"/>
              </a:spcBef>
            </a:pPr>
            <a:r>
              <a:rPr lang="en-US" sz="1100" b="1" i="1" dirty="0" err="1">
                <a:solidFill>
                  <a:srgbClr val="333399"/>
                </a:solidFill>
                <a:latin typeface="Arial" charset="0"/>
                <a:cs typeface="Arial" charset="0"/>
              </a:rPr>
              <a:t>Opmerking</a:t>
            </a:r>
            <a:r>
              <a:rPr lang="en-US" sz="1100" b="1" i="1" dirty="0">
                <a:solidFill>
                  <a:srgbClr val="333399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333399"/>
                </a:solidFill>
                <a:latin typeface="Arial" charset="0"/>
                <a:cs typeface="Arial" charset="0"/>
              </a:rPr>
              <a:t>voor</a:t>
            </a:r>
            <a:r>
              <a:rPr lang="en-US" sz="1100" b="1" i="1" dirty="0">
                <a:solidFill>
                  <a:srgbClr val="333399"/>
                </a:solidFill>
                <a:latin typeface="Arial" charset="0"/>
                <a:cs typeface="Arial" charset="0"/>
              </a:rPr>
              <a:t> TLC:</a:t>
            </a:r>
            <a:endParaRPr lang="en-US" dirty="0">
              <a:solidFill>
                <a:srgbClr val="000000"/>
              </a:solidFill>
              <a:latin typeface="Arial" charset="0"/>
              <a:ea typeface="Lucida Grande"/>
              <a:cs typeface="Lucida Grande"/>
              <a:sym typeface="Arial" charset="0"/>
            </a:endParaRPr>
          </a:p>
          <a:p>
            <a:pPr eaLnBrk="1" hangingPunct="1">
              <a:lnSpc>
                <a:spcPct val="80000"/>
              </a:lnSpc>
              <a:spcBef>
                <a:spcPts val="188"/>
              </a:spcBef>
            </a:pP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Vraag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een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vrijwilliger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om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reflectief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te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luisteren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naar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het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rollenspel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waarin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u de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patiënt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met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waanideeën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speelt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die u al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eerder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hebt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gespeeld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.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Nadat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hij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of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zij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succesvol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heeft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herhaald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wat u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hebt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gezegd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(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zowel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de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waanideeën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als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de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beweringen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dat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u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niet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ziek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bent),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vraagt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u hem of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haar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om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empathie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te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tonen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.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Moedig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de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vrijwilliger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aan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om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eerst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expliciete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vragen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te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stellen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over hoe “u”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zich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voelt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voordat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u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een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empathische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reactie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geeft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(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bijvoorbeeld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“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Wordt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u boos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als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mensen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u steeds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vertellen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dat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u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uw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medicijnen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moet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innemen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?”).</a:t>
            </a:r>
            <a:endParaRPr lang="en-US" dirty="0">
              <a:solidFill>
                <a:srgbClr val="000000"/>
              </a:solidFill>
              <a:latin typeface="Arial" charset="0"/>
              <a:ea typeface="Lucida Grande"/>
              <a:cs typeface="Lucida Grande"/>
              <a:sym typeface="Arial" charset="0"/>
            </a:endParaRPr>
          </a:p>
          <a:p>
            <a:pPr eaLnBrk="1" hangingPunct="1">
              <a:lnSpc>
                <a:spcPct val="80000"/>
              </a:lnSpc>
              <a:spcBef>
                <a:spcPts val="188"/>
              </a:spcBef>
            </a:pPr>
            <a:endParaRPr lang="en-US" sz="1100" b="1" i="1" dirty="0">
              <a:solidFill>
                <a:srgbClr val="000000"/>
              </a:solidFill>
              <a:latin typeface="Arial" charset="0"/>
              <a:ea typeface="Lucida Grande"/>
              <a:cs typeface="Lucida Grande"/>
              <a:sym typeface="Arial" charset="0"/>
            </a:endParaRPr>
          </a:p>
          <a:p>
            <a:pPr eaLnBrk="1" hangingPunct="1">
              <a:lnSpc>
                <a:spcPct val="80000"/>
              </a:lnSpc>
              <a:spcBef>
                <a:spcPts val="188"/>
              </a:spcBef>
            </a:pP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Een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veelgemaakte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fout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is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veronderstellingen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uiten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over hoe de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patiënt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zich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100" b="1" i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voelt</a:t>
            </a:r>
            <a:r>
              <a:rPr lang="en-US" sz="11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52650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350"/>
              </a:spcBef>
            </a:pPr>
            <a:endParaRPr lang="nl-NL" sz="1000" dirty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5769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ts val="425"/>
              </a:spcBef>
            </a:pPr>
            <a:endParaRPr lang="nl-NL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5934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ts val="425"/>
              </a:spcBef>
            </a:pPr>
            <a:endParaRPr lang="nl-BE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327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288"/>
              </a:spcBef>
              <a:defRPr/>
            </a:pPr>
            <a:endParaRPr lang="en-US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576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288"/>
              </a:spcBef>
            </a:pPr>
            <a:endParaRPr lang="nl-NL" sz="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285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288"/>
              </a:spcBef>
            </a:pPr>
            <a:endParaRPr lang="nl-NL" sz="800" dirty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399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 eaLnBrk="1" hangingPunct="1">
              <a:lnSpc>
                <a:spcPct val="80000"/>
              </a:lnSpc>
              <a:spcBef>
                <a:spcPts val="288"/>
              </a:spcBef>
            </a:pPr>
            <a:endParaRPr lang="nl-BE" sz="800" i="1" dirty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833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 eaLnBrk="1" hangingPunct="1">
              <a:lnSpc>
                <a:spcPct val="80000"/>
              </a:lnSpc>
              <a:spcBef>
                <a:spcPts val="313"/>
              </a:spcBef>
            </a:pPr>
            <a:endParaRPr lang="nl-BE" b="1" dirty="0">
              <a:solidFill>
                <a:srgbClr val="333399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215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 eaLnBrk="1" hangingPunct="1">
              <a:spcBef>
                <a:spcPts val="425"/>
              </a:spcBef>
            </a:pPr>
            <a:endParaRPr lang="nl-BE" dirty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7677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lnSpc>
                <a:spcPct val="95000"/>
              </a:lnSpc>
              <a:spcBef>
                <a:spcPts val="350"/>
              </a:spcBef>
            </a:pPr>
            <a:endParaRPr lang="nl-NL" sz="1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925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ts val="425"/>
              </a:spcBef>
            </a:pPr>
            <a:endParaRPr lang="nl-BE" dirty="0">
              <a:solidFill>
                <a:srgbClr val="000000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898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3D71-8AF3-6426-0A2A-8ABE1CF33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1A822C-3947-9A8A-AD48-35E89BAE01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D4E3C-DA92-6245-CFBC-4CF8002C4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A394-6863-471C-8E52-D8A8D2BF04E3}" type="datetimeFigureOut">
              <a:rPr lang="en-NL" smtClean="0"/>
              <a:t>9/13/24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F5689-8E0C-8FB1-038F-F56031E71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C8577-0894-E904-1CB5-0697FB8BC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BE28-F526-4CFD-996A-C9A966BF374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04977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659DB-1C58-40D9-3316-98585A685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67C27C-4796-828B-274A-A1CB2B693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C6532-8C1D-3296-C7F0-8EACC1593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A394-6863-471C-8E52-D8A8D2BF04E3}" type="datetimeFigureOut">
              <a:rPr lang="en-NL" smtClean="0"/>
              <a:t>9/13/24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D3155-23A7-17C9-E58A-0CB9BAE5C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A447B-DFFB-A1F1-8EBA-70DBEC65D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BE28-F526-4CFD-996A-C9A966BF374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0483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2D7832-F724-4661-3896-27504062D7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91A01D-3B4D-E0D0-3D9A-427EB463F1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9522D1-CD33-B2BD-D45B-37858DCF8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A394-6863-471C-8E52-D8A8D2BF04E3}" type="datetimeFigureOut">
              <a:rPr lang="en-NL" smtClean="0"/>
              <a:t>9/13/24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D49D6-DBA0-F9A5-FC4B-87B62BF8D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B07C5-6779-2292-1E95-995A790A3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BE28-F526-4CFD-996A-C9A966BF374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2764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8D762-AD2E-8F94-E41E-A8660C270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D2AB1-9CF0-39DB-297A-1A6B1F7A7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A33D3-3331-806C-CDAA-762A93D4B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A394-6863-471C-8E52-D8A8D2BF04E3}" type="datetimeFigureOut">
              <a:rPr lang="en-NL" smtClean="0"/>
              <a:t>9/13/24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38F80-2094-E52B-9BAB-AC8B85B12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F0041-E9A8-5E2D-12B6-D24E8D513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BE28-F526-4CFD-996A-C9A966BF374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2884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4A88E-1298-1369-AEBD-899E53120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18D27-9C96-DCEE-E0C5-8EC4528EC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9B796-FDB9-A47B-C14F-4A122B6FD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A394-6863-471C-8E52-D8A8D2BF04E3}" type="datetimeFigureOut">
              <a:rPr lang="en-NL" smtClean="0"/>
              <a:t>9/13/24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84805-DBCC-D4B5-CE62-168574CB8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2ED8E-4BD7-AF2F-1ACF-EC4F64C31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BE28-F526-4CFD-996A-C9A966BF374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03805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18FCB-41B9-CBB8-BBEB-F110F2A46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599D2-8D61-A139-718A-8F0C468EF4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B54DC-A188-48EE-63CB-CDBA62639C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B7514-D815-FE23-4A90-D53BEBB26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A394-6863-471C-8E52-D8A8D2BF04E3}" type="datetimeFigureOut">
              <a:rPr lang="en-NL" smtClean="0"/>
              <a:t>9/13/24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83AF72-759B-187A-B5DF-5CF92D35E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21292-B862-6F9D-123D-204C3D1A1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BE28-F526-4CFD-996A-C9A966BF374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5947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B9887-4FE5-4ACF-0E21-E6BCDA2A2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CE2FF-B433-DBB1-3E96-FDF48B1CB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E772AF-9FC7-A1A8-8C6B-591D4A550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429ABB-6C8F-5EE6-3929-4C9BCAD13B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CDE97D-DBCF-7F78-A945-3EF51927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D18D95-A1D4-462A-7F80-EBD850D4C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A394-6863-471C-8E52-D8A8D2BF04E3}" type="datetimeFigureOut">
              <a:rPr lang="en-NL" smtClean="0"/>
              <a:t>9/13/24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A2F79B-1196-1504-DE93-79EA13528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E29FF0-06E3-1155-1C43-FCC2E9296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BE28-F526-4CFD-996A-C9A966BF374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33858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832F6-C9E5-D5DA-5173-B608CD1DA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AF53D1-C202-BAEB-25D4-779441D5B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A394-6863-471C-8E52-D8A8D2BF04E3}" type="datetimeFigureOut">
              <a:rPr lang="en-NL" smtClean="0"/>
              <a:t>9/13/24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385B90-8FBA-748D-E8E3-85D2424F4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F94E58-DA4F-4239-533A-2B35393DF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BE28-F526-4CFD-996A-C9A966BF374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1774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DE28C0-CFA3-C6CE-6A20-37439E495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A394-6863-471C-8E52-D8A8D2BF04E3}" type="datetimeFigureOut">
              <a:rPr lang="en-NL" smtClean="0"/>
              <a:t>9/13/24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8FE91-A003-0A2A-E48D-7B85E7ACD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A3E799-3C3B-B8FA-4390-5A1506ADA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BE28-F526-4CFD-996A-C9A966BF374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0494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10E01-E83E-5EBD-44C1-766EC7C40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00D13-8205-543A-9268-6EFB4877E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166A4B-FA16-3C05-0A87-CDECE6C8E5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1C6C9B-CDAF-5600-9652-D2A6C0E29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A394-6863-471C-8E52-D8A8D2BF04E3}" type="datetimeFigureOut">
              <a:rPr lang="en-NL" smtClean="0"/>
              <a:t>9/13/24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007A8F-C4FF-0711-08DE-6E89247F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9BC30F-776F-EBC1-7617-14DA44B33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BE28-F526-4CFD-996A-C9A966BF374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6269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6190A-0608-B285-5F3B-AC39A0E34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52C7C1-C5B5-DAA9-740F-0ACC8EB2D4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168540-4923-EE38-8D9E-F350EADDA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346B2B-C933-EACA-7749-58703E04B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1A394-6863-471C-8E52-D8A8D2BF04E3}" type="datetimeFigureOut">
              <a:rPr lang="en-NL" smtClean="0"/>
              <a:t>9/13/24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7D352E-C842-3DB5-7FDF-8C3DF4A0E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2AE16E-3065-C6FC-9841-AB704A218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7BE28-F526-4CFD-996A-C9A966BF374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70374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EB6820-A580-80AD-DD9E-96F0D09A8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65173-C2ED-5E9E-CE1C-C9672D5D7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68D91-FC08-08F9-B9A2-FE3BF01E88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1A394-6863-471C-8E52-D8A8D2BF04E3}" type="datetimeFigureOut">
              <a:rPr lang="en-NL" smtClean="0"/>
              <a:t>9/13/24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B0BDE-02B8-BE0A-700B-6F1DF371A8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5F3EE-98C6-0643-604F-FFFF6A7EEB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7BE28-F526-4CFD-996A-C9A966BF3740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5900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440000" y="1440000"/>
            <a:ext cx="9313200" cy="2387600"/>
          </a:xfrm>
          <a:effectLst>
            <a:outerShdw dist="38099" dir="2700000" algn="ctr" rotWithShape="0">
              <a:schemeClr val="bg2">
                <a:alpha val="31000"/>
              </a:schemeClr>
            </a:outerShdw>
          </a:effectLst>
        </p:spPr>
        <p:txBody>
          <a:bodyPr lIns="0" tIns="0" rIns="0" bIns="0" anchor="t">
            <a:normAutofit/>
          </a:bodyPr>
          <a:lstStyle/>
          <a:p>
            <a:pPr eaLnBrk="1" hangingPunct="1">
              <a:defRPr/>
            </a:pPr>
            <a:r>
              <a:rPr lang="en-US" sz="4000" dirty="0">
                <a:solidFill>
                  <a:srgbClr val="8E3065"/>
                </a:solidFill>
                <a:latin typeface="+mn-lt"/>
                <a:ea typeface="Arial Black"/>
                <a:cs typeface="Arial Rounded MT Bold"/>
                <a:sym typeface="Arial Narrow" charset="0"/>
              </a:rPr>
              <a:t>“</a:t>
            </a:r>
            <a:r>
              <a:rPr lang="nl-NL" sz="4000" i="0" dirty="0">
                <a:solidFill>
                  <a:srgbClr val="8E3065"/>
                </a:solidFill>
                <a:effectLst/>
                <a:latin typeface="+mn-lt"/>
              </a:rPr>
              <a:t>LEAP: contact maken en samenwerken met mensen met een psychose die weinig </a:t>
            </a:r>
            <a:br>
              <a:rPr lang="nl-NL" sz="4000" i="0" dirty="0">
                <a:solidFill>
                  <a:srgbClr val="8E3065"/>
                </a:solidFill>
                <a:effectLst/>
                <a:latin typeface="+mn-lt"/>
              </a:rPr>
            </a:br>
            <a:r>
              <a:rPr lang="nl-NL" sz="4000" i="0" dirty="0">
                <a:solidFill>
                  <a:srgbClr val="8E3065"/>
                </a:solidFill>
                <a:effectLst/>
                <a:latin typeface="+mn-lt"/>
              </a:rPr>
              <a:t>ziekte-inzicht hebben: hoe doe je dat?</a:t>
            </a:r>
            <a:r>
              <a:rPr lang="en-US" sz="4000" dirty="0">
                <a:solidFill>
                  <a:srgbClr val="8E3065"/>
                </a:solidFill>
                <a:latin typeface="+mn-lt"/>
                <a:ea typeface="Arial Black"/>
                <a:cs typeface="Arial Rounded MT Bold"/>
                <a:sym typeface="Arial Narrow" charset="0"/>
              </a:rPr>
              <a:t>”</a:t>
            </a:r>
            <a:endParaRPr lang="en-US" sz="4000" dirty="0">
              <a:solidFill>
                <a:srgbClr val="8E3065"/>
              </a:solidFill>
              <a:latin typeface="+mn-lt"/>
              <a:ea typeface="ヒラギノ角ゴ ProN W6" charset="0"/>
              <a:cs typeface="Arial Rounded MT Bold"/>
              <a:sym typeface="Arial Black" charset="0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119864"/>
            <a:ext cx="6400800" cy="2174451"/>
          </a:xfrm>
        </p:spPr>
        <p:txBody>
          <a:bodyPr>
            <a:normAutofit/>
          </a:bodyPr>
          <a:lstStyle/>
          <a:p>
            <a:pPr>
              <a:spcBef>
                <a:spcPts val="500"/>
              </a:spcBef>
            </a:pPr>
            <a:endParaRPr lang="en-US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ヒラギノ角ゴ ProN W6"/>
              <a:cs typeface="Arial" charset="0"/>
              <a:sym typeface="Arial" charset="0"/>
            </a:endParaRPr>
          </a:p>
          <a:p>
            <a:pPr>
              <a:spcBef>
                <a:spcPts val="500"/>
              </a:spcBef>
            </a:pPr>
            <a:endParaRPr lang="en-US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ヒラギノ角ゴ ProN W6"/>
              <a:cs typeface="ヒラギノ角ゴ ProN W6"/>
              <a:sym typeface="Arial" charset="0"/>
            </a:endParaRPr>
          </a:p>
        </p:txBody>
      </p:sp>
      <p:sp>
        <p:nvSpPr>
          <p:cNvPr id="3079" name="Rectangle 7"/>
          <p:cNvSpPr>
            <a:spLocks/>
          </p:cNvSpPr>
          <p:nvPr/>
        </p:nvSpPr>
        <p:spPr bwMode="auto">
          <a:xfrm>
            <a:off x="3936000" y="5412214"/>
            <a:ext cx="4320000" cy="190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247620" indent="-247620" algn="ctr">
              <a:lnSpc>
                <a:spcPct val="95000"/>
              </a:lnSpc>
              <a:defRPr/>
            </a:pPr>
            <a:r>
              <a:rPr lang="en-US" sz="1200" dirty="0">
                <a:effectLst>
                  <a:outerShdw blurRad="38100" dist="38100" dir="2700000" algn="tl">
                    <a:srgbClr val="C0C0C0"/>
                  </a:outerShdw>
                </a:effectLst>
                <a:cs typeface="Arial"/>
                <a:sym typeface="Gill Sans" charset="0"/>
              </a:rPr>
              <a:t> Alle LEAP-</a:t>
            </a:r>
            <a:r>
              <a:rPr lang="en-US" sz="1200" dirty="0" err="1">
                <a:effectLst>
                  <a:outerShdw blurRad="38100" dist="38100" dir="2700000" algn="tl">
                    <a:srgbClr val="C0C0C0"/>
                  </a:outerShdw>
                </a:effectLst>
                <a:cs typeface="Arial"/>
                <a:sym typeface="Gill Sans" charset="0"/>
              </a:rPr>
              <a:t>trainingsmaterialen</a:t>
            </a:r>
            <a:r>
              <a:rPr lang="en-US" sz="1200" dirty="0">
                <a:effectLst>
                  <a:outerShdw blurRad="38100" dist="38100" dir="2700000" algn="tl">
                    <a:srgbClr val="C0C0C0"/>
                  </a:outerShdw>
                </a:effectLst>
                <a:cs typeface="Arial"/>
                <a:sym typeface="Gill Sans" charset="0"/>
              </a:rPr>
              <a:t> © Xavier Amador, Ph.D., 2000</a:t>
            </a: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5015333" y="6120000"/>
            <a:ext cx="2289922" cy="353943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wrap="none" lIns="38100" tIns="38100" rIns="38100" bIns="38100">
            <a:spAutoFit/>
          </a:bodyPr>
          <a:lstStyle/>
          <a:p>
            <a:pPr algn="ctr"/>
            <a:r>
              <a:rPr lang="en-US" dirty="0" err="1">
                <a:cs typeface="Arial" charset="0"/>
              </a:rPr>
              <a:t>www.LEAPInstitute.org</a:t>
            </a:r>
            <a:endParaRPr lang="en-US" dirty="0">
              <a:cs typeface="Arial" charset="0"/>
              <a:sym typeface="Arial" charset="0"/>
            </a:endParaRPr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0CEA5826-EFC4-5268-8EF7-72F09887382F}"/>
              </a:ext>
            </a:extLst>
          </p:cNvPr>
          <p:cNvSpPr txBox="1">
            <a:spLocks/>
          </p:cNvSpPr>
          <p:nvPr/>
        </p:nvSpPr>
        <p:spPr>
          <a:xfrm>
            <a:off x="1440000" y="6120000"/>
            <a:ext cx="720000" cy="3528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3936AEC-3E78-49DA-B918-5023C720626D}" type="slidenum">
              <a:rPr lang="en-US" sz="1800" smtClean="0">
                <a:ea typeface="ヒラギノ角ゴ ProN W3"/>
              </a:rPr>
              <a:pPr algn="l"/>
              <a:t>1</a:t>
            </a:fld>
            <a:endParaRPr lang="en-US" sz="1800" dirty="0">
              <a:ea typeface="ヒラギノ角ゴ ProN W3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7" name="Rectangle 7"/>
          <p:cNvSpPr>
            <a:spLocks noGrp="1" noChangeArrowheads="1"/>
          </p:cNvSpPr>
          <p:nvPr>
            <p:ph idx="1"/>
          </p:nvPr>
        </p:nvSpPr>
        <p:spPr>
          <a:xfrm>
            <a:off x="1980000" y="2160000"/>
            <a:ext cx="10515600" cy="4351338"/>
          </a:xfrm>
        </p:spPr>
        <p:txBody>
          <a:bodyPr/>
          <a:lstStyle/>
          <a:p>
            <a:pPr marL="0" indent="0">
              <a:spcBef>
                <a:spcPct val="0"/>
              </a:spcBef>
              <a:buClr>
                <a:srgbClr val="93CDDC"/>
              </a:buClr>
              <a:buNone/>
            </a:pPr>
            <a:r>
              <a:rPr lang="en-US" dirty="0"/>
              <a:t>Op </a:t>
            </a:r>
            <a:r>
              <a:rPr lang="en-US" dirty="0" err="1"/>
              <a:t>reflectieve</a:t>
            </a:r>
            <a:r>
              <a:rPr lang="en-US" dirty="0"/>
              <a:t> </a:t>
            </a:r>
            <a:r>
              <a:rPr lang="en-US" dirty="0" err="1"/>
              <a:t>wijze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: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1981200" y="6518275"/>
            <a:ext cx="21590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 sz="900" dirty="0">
              <a:solidFill>
                <a:srgbClr val="0D3650"/>
              </a:solidFill>
              <a:latin typeface="Arial" charset="0"/>
              <a:cs typeface="Arial" charset="0"/>
              <a:sym typeface="Arial" charset="0"/>
            </a:endParaRPr>
          </a:p>
        </p:txBody>
      </p:sp>
      <p:grpSp>
        <p:nvGrpSpPr>
          <p:cNvPr id="37897" name="Group 9"/>
          <p:cNvGrpSpPr>
            <a:grpSpLocks/>
          </p:cNvGrpSpPr>
          <p:nvPr/>
        </p:nvGrpSpPr>
        <p:grpSpPr bwMode="auto">
          <a:xfrm>
            <a:off x="3833814" y="2879825"/>
            <a:ext cx="4524375" cy="722313"/>
            <a:chOff x="0" y="419"/>
            <a:chExt cx="2849" cy="455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37898" name="AutoShape 10"/>
            <p:cNvSpPr>
              <a:spLocks/>
            </p:cNvSpPr>
            <p:nvPr/>
          </p:nvSpPr>
          <p:spPr bwMode="auto">
            <a:xfrm>
              <a:off x="0" y="420"/>
              <a:ext cx="2849" cy="454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668" y="0"/>
                  </a:moveTo>
                  <a:lnTo>
                    <a:pt x="21600" y="0"/>
                  </a:lnTo>
                  <a:lnTo>
                    <a:pt x="21600" y="18743"/>
                  </a:lnTo>
                  <a:cubicBezTo>
                    <a:pt x="21600" y="20321"/>
                    <a:pt x="21301" y="21600"/>
                    <a:pt x="20932" y="21600"/>
                  </a:cubicBezTo>
                  <a:lnTo>
                    <a:pt x="0" y="21600"/>
                  </a:lnTo>
                  <a:lnTo>
                    <a:pt x="0" y="2857"/>
                  </a:lnTo>
                  <a:cubicBezTo>
                    <a:pt x="0" y="1279"/>
                    <a:pt x="299" y="0"/>
                    <a:pt x="668" y="0"/>
                  </a:cubicBezTo>
                  <a:close/>
                  <a:moveTo>
                    <a:pt x="668" y="0"/>
                  </a:moveTo>
                </a:path>
              </a:pathLst>
            </a:custGeom>
            <a:solidFill>
              <a:srgbClr val="8E3065">
                <a:alpha val="70000"/>
              </a:srgbClr>
            </a:solidFill>
            <a:ln w="12700" cap="rnd">
              <a:noFill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endParaRPr lang="en-US" dirty="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46102" name="Rectangle 11"/>
            <p:cNvSpPr>
              <a:spLocks/>
            </p:cNvSpPr>
            <p:nvPr/>
          </p:nvSpPr>
          <p:spPr bwMode="auto">
            <a:xfrm>
              <a:off x="24" y="419"/>
              <a:ext cx="2800" cy="4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2800" dirty="0" err="1">
                  <a:solidFill>
                    <a:srgbClr val="FFFFFF"/>
                  </a:solidFill>
                </a:rPr>
                <a:t>Wanen</a:t>
              </a:r>
              <a:endParaRPr lang="en-US" sz="28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7900" name="Group 12"/>
          <p:cNvGrpSpPr>
            <a:grpSpLocks/>
          </p:cNvGrpSpPr>
          <p:nvPr/>
        </p:nvGrpSpPr>
        <p:grpSpPr bwMode="auto">
          <a:xfrm>
            <a:off x="3833814" y="3780000"/>
            <a:ext cx="4524375" cy="720725"/>
            <a:chOff x="0" y="0"/>
            <a:chExt cx="2849" cy="454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37901" name="AutoShape 13"/>
            <p:cNvSpPr>
              <a:spLocks/>
            </p:cNvSpPr>
            <p:nvPr/>
          </p:nvSpPr>
          <p:spPr bwMode="auto">
            <a:xfrm>
              <a:off x="0" y="0"/>
              <a:ext cx="2849" cy="454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668" y="0"/>
                  </a:moveTo>
                  <a:lnTo>
                    <a:pt x="21600" y="0"/>
                  </a:lnTo>
                  <a:lnTo>
                    <a:pt x="21600" y="18743"/>
                  </a:lnTo>
                  <a:cubicBezTo>
                    <a:pt x="21600" y="20321"/>
                    <a:pt x="21301" y="21600"/>
                    <a:pt x="20932" y="21600"/>
                  </a:cubicBezTo>
                  <a:lnTo>
                    <a:pt x="0" y="21600"/>
                  </a:lnTo>
                  <a:lnTo>
                    <a:pt x="0" y="2857"/>
                  </a:lnTo>
                  <a:cubicBezTo>
                    <a:pt x="0" y="1279"/>
                    <a:pt x="299" y="0"/>
                    <a:pt x="668" y="0"/>
                  </a:cubicBezTo>
                  <a:close/>
                  <a:moveTo>
                    <a:pt x="668" y="0"/>
                  </a:moveTo>
                </a:path>
              </a:pathLst>
            </a:custGeom>
            <a:solidFill>
              <a:srgbClr val="8E3065">
                <a:alpha val="70000"/>
              </a:srgbClr>
            </a:solidFill>
            <a:ln w="12700" cap="rnd">
              <a:noFill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endParaRPr lang="en-US" dirty="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46100" name="Rectangle 14"/>
            <p:cNvSpPr>
              <a:spLocks/>
            </p:cNvSpPr>
            <p:nvPr/>
          </p:nvSpPr>
          <p:spPr bwMode="auto">
            <a:xfrm>
              <a:off x="24" y="0"/>
              <a:ext cx="2800" cy="4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2800" dirty="0" err="1">
                  <a:solidFill>
                    <a:schemeClr val="bg1"/>
                  </a:solidFill>
                </a:rPr>
                <a:t>Anosognosie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903" name="Group 15"/>
          <p:cNvGrpSpPr>
            <a:grpSpLocks/>
          </p:cNvGrpSpPr>
          <p:nvPr/>
        </p:nvGrpSpPr>
        <p:grpSpPr bwMode="auto">
          <a:xfrm>
            <a:off x="3833814" y="4680000"/>
            <a:ext cx="4524375" cy="720725"/>
            <a:chOff x="0" y="0"/>
            <a:chExt cx="2849" cy="454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37904" name="AutoShape 16"/>
            <p:cNvSpPr>
              <a:spLocks/>
            </p:cNvSpPr>
            <p:nvPr/>
          </p:nvSpPr>
          <p:spPr bwMode="auto">
            <a:xfrm>
              <a:off x="0" y="0"/>
              <a:ext cx="2849" cy="454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668" y="0"/>
                  </a:moveTo>
                  <a:lnTo>
                    <a:pt x="21600" y="0"/>
                  </a:lnTo>
                  <a:lnTo>
                    <a:pt x="21600" y="18743"/>
                  </a:lnTo>
                  <a:cubicBezTo>
                    <a:pt x="21600" y="20321"/>
                    <a:pt x="21301" y="21600"/>
                    <a:pt x="20932" y="21600"/>
                  </a:cubicBezTo>
                  <a:lnTo>
                    <a:pt x="0" y="21600"/>
                  </a:lnTo>
                  <a:lnTo>
                    <a:pt x="0" y="2857"/>
                  </a:lnTo>
                  <a:cubicBezTo>
                    <a:pt x="0" y="1279"/>
                    <a:pt x="299" y="0"/>
                    <a:pt x="668" y="0"/>
                  </a:cubicBezTo>
                  <a:close/>
                  <a:moveTo>
                    <a:pt x="668" y="0"/>
                  </a:moveTo>
                </a:path>
              </a:pathLst>
            </a:custGeom>
            <a:solidFill>
              <a:srgbClr val="8E3065">
                <a:alpha val="70000"/>
              </a:srgbClr>
            </a:solidFill>
            <a:ln w="12700" cap="rnd">
              <a:noFill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endParaRPr lang="en-US" dirty="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46098" name="Rectangle 17"/>
            <p:cNvSpPr>
              <a:spLocks/>
            </p:cNvSpPr>
            <p:nvPr/>
          </p:nvSpPr>
          <p:spPr bwMode="auto">
            <a:xfrm>
              <a:off x="24" y="0"/>
              <a:ext cx="2800" cy="4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2800" dirty="0" err="1">
                  <a:solidFill>
                    <a:schemeClr val="bg1"/>
                  </a:solidFill>
                </a:rPr>
                <a:t>Verlangens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Rectangle 8">
            <a:extLst>
              <a:ext uri="{FF2B5EF4-FFF2-40B4-BE49-F238E27FC236}">
                <a16:creationId xmlns:a16="http://schemas.microsoft.com/office/drawing/2014/main" id="{9C051A74-641D-F55E-32F3-722A0D8144BF}"/>
              </a:ext>
            </a:extLst>
          </p:cNvPr>
          <p:cNvSpPr>
            <a:spLocks/>
          </p:cNvSpPr>
          <p:nvPr/>
        </p:nvSpPr>
        <p:spPr bwMode="auto">
          <a:xfrm>
            <a:off x="5014800" y="6120000"/>
            <a:ext cx="2289922" cy="353943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wrap="none" lIns="38100" tIns="38100" rIns="38100" bIns="38100"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cs typeface="Arial" charset="0"/>
              </a:rPr>
              <a:t>www.LEAPInstitute.org</a:t>
            </a:r>
            <a:endParaRPr lang="en-US" dirty="0">
              <a:cs typeface="Arial" charset="0"/>
              <a:sym typeface="Arial" charset="0"/>
            </a:endParaRP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40FC39DF-8AE8-F4E7-9A0F-463F654B1AA3}"/>
              </a:ext>
            </a:extLst>
          </p:cNvPr>
          <p:cNvSpPr txBox="1">
            <a:spLocks/>
          </p:cNvSpPr>
          <p:nvPr/>
        </p:nvSpPr>
        <p:spPr>
          <a:xfrm>
            <a:off x="1440000" y="6480000"/>
            <a:ext cx="720000" cy="203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800" dirty="0">
              <a:latin typeface="Arial Narrow" pitchFamily="34" charset="0"/>
              <a:ea typeface="ヒラギノ角ゴ ProN W3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F7BBC-FB1E-C7D7-12BB-2159BF00FFCB}"/>
              </a:ext>
            </a:extLst>
          </p:cNvPr>
          <p:cNvSpPr txBox="1">
            <a:spLocks/>
          </p:cNvSpPr>
          <p:nvPr/>
        </p:nvSpPr>
        <p:spPr>
          <a:xfrm>
            <a:off x="1440000" y="6120000"/>
            <a:ext cx="720000" cy="3528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3936AEC-3E78-49DA-B918-5023C720626D}" type="slidenum">
              <a:rPr lang="en-US" sz="1800" smtClean="0">
                <a:ea typeface="ヒラギノ角ゴ ProN W3"/>
              </a:rPr>
              <a:pPr algn="l"/>
              <a:t>10</a:t>
            </a:fld>
            <a:endParaRPr lang="en-US" sz="1800" dirty="0">
              <a:ea typeface="ヒラギノ角ゴ ProN W3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2FB18DA0-A61F-5943-4653-0EE26A085166}"/>
              </a:ext>
            </a:extLst>
          </p:cNvPr>
          <p:cNvSpPr txBox="1">
            <a:spLocks noChangeArrowheads="1"/>
          </p:cNvSpPr>
          <p:nvPr/>
        </p:nvSpPr>
        <p:spPr>
          <a:xfrm>
            <a:off x="1440000" y="7200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>
                <a:solidFill>
                  <a:srgbClr val="8E3065"/>
                </a:solidFill>
                <a:latin typeface="+mn-lt"/>
              </a:rPr>
              <a:t>L</a:t>
            </a:r>
            <a:r>
              <a:rPr lang="en-US" sz="4000">
                <a:solidFill>
                  <a:srgbClr val="8E3065"/>
                </a:solidFill>
                <a:latin typeface="+mn-lt"/>
              </a:rPr>
              <a:t>uisteren</a:t>
            </a:r>
            <a:endParaRPr lang="en-US" sz="4000" dirty="0">
              <a:solidFill>
                <a:srgbClr val="8E3065"/>
              </a:solidFill>
              <a:latin typeface="+mn-lt"/>
            </a:endParaRPr>
          </a:p>
        </p:txBody>
      </p:sp>
      <p:grpSp>
        <p:nvGrpSpPr>
          <p:cNvPr id="9" name="Group 11">
            <a:extLst>
              <a:ext uri="{FF2B5EF4-FFF2-40B4-BE49-F238E27FC236}">
                <a16:creationId xmlns:a16="http://schemas.microsoft.com/office/drawing/2014/main" id="{919A73A5-71F9-8216-094D-71E45AB7885D}"/>
              </a:ext>
            </a:extLst>
          </p:cNvPr>
          <p:cNvGrpSpPr>
            <a:grpSpLocks/>
          </p:cNvGrpSpPr>
          <p:nvPr/>
        </p:nvGrpSpPr>
        <p:grpSpPr bwMode="auto">
          <a:xfrm>
            <a:off x="1566000" y="1296000"/>
            <a:ext cx="8964613" cy="314325"/>
            <a:chOff x="0" y="-24"/>
            <a:chExt cx="5647" cy="198"/>
          </a:xfrm>
        </p:grpSpPr>
        <p:sp>
          <p:nvSpPr>
            <p:cNvPr id="10" name="Rectangle 12">
              <a:extLst>
                <a:ext uri="{FF2B5EF4-FFF2-40B4-BE49-F238E27FC236}">
                  <a16:creationId xmlns:a16="http://schemas.microsoft.com/office/drawing/2014/main" id="{F44827E9-20BC-6DD6-D3B5-DFA28235CB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-24"/>
              <a:ext cx="408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8100" tIns="38100" rIns="38100" bIns="38100"/>
            <a:lstStyle/>
            <a:p>
              <a:r>
                <a:rPr lang="en-US" sz="2100" b="1" dirty="0">
                  <a:solidFill>
                    <a:srgbClr val="8E3065"/>
                  </a:solidFill>
                </a:rPr>
                <a:t>LEAP</a:t>
              </a:r>
              <a:r>
                <a:rPr lang="en-US" sz="2100" dirty="0">
                  <a:solidFill>
                    <a:srgbClr val="8E3065"/>
                  </a:solidFill>
                </a:rPr>
                <a:t>: </a:t>
              </a:r>
              <a:r>
                <a:rPr lang="en-US" sz="2100" b="1" dirty="0" err="1">
                  <a:solidFill>
                    <a:srgbClr val="8E3065"/>
                  </a:solidFill>
                </a:rPr>
                <a:t>L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uisteren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 err="1">
                  <a:solidFill>
                    <a:srgbClr val="8E3065"/>
                  </a:solidFill>
                </a:rPr>
                <a:t>E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mpathie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 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tonen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 err="1">
                  <a:solidFill>
                    <a:srgbClr val="8E3065"/>
                  </a:solidFill>
                </a:rPr>
                <a:t>A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kkoord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 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gaan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>
                  <a:solidFill>
                    <a:srgbClr val="8E3065"/>
                  </a:solidFill>
                </a:rPr>
                <a:t>P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artner    </a:t>
              </a:r>
            </a:p>
          </p:txBody>
        </p:sp>
        <p:sp>
          <p:nvSpPr>
            <p:cNvPr id="11" name="Rectangle 13">
              <a:extLst>
                <a:ext uri="{FF2B5EF4-FFF2-40B4-BE49-F238E27FC236}">
                  <a16:creationId xmlns:a16="http://schemas.microsoft.com/office/drawing/2014/main" id="{DEEB3ED1-88C0-ABDA-ADCE-9448668C522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"/>
              <a:ext cx="342" cy="126"/>
            </a:xfrm>
            <a:prstGeom prst="rect">
              <a:avLst/>
            </a:prstGeom>
            <a:gradFill rotWithShape="0">
              <a:gsLst>
                <a:gs pos="0">
                  <a:srgbClr val="8E3065">
                    <a:alpha val="20000"/>
                  </a:srgbClr>
                </a:gs>
                <a:gs pos="100000">
                  <a:srgbClr val="8E3065">
                    <a:alpha val="80000"/>
                  </a:srgbClr>
                </a:gs>
              </a:gsLst>
              <a:lin ang="5400000" scaled="1"/>
            </a:gradFill>
            <a:ln w="12700" cap="flat">
              <a:solidFill>
                <a:srgbClr val="46A9C4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endParaRPr lang="en-US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12" name="Rectangle 14">
              <a:extLst>
                <a:ext uri="{FF2B5EF4-FFF2-40B4-BE49-F238E27FC236}">
                  <a16:creationId xmlns:a16="http://schemas.microsoft.com/office/drawing/2014/main" id="{B4F81BF1-B040-C696-7D1D-08FA2E294B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5" y="31"/>
              <a:ext cx="1392" cy="126"/>
            </a:xfrm>
            <a:prstGeom prst="rect">
              <a:avLst/>
            </a:prstGeom>
            <a:gradFill rotWithShape="0">
              <a:gsLst>
                <a:gs pos="0">
                  <a:srgbClr val="8E3065">
                    <a:alpha val="20000"/>
                  </a:srgbClr>
                </a:gs>
                <a:gs pos="100000">
                  <a:srgbClr val="8E3065">
                    <a:alpha val="80000"/>
                  </a:srgbClr>
                </a:gs>
              </a:gsLst>
              <a:lin ang="5400000" scaled="1"/>
            </a:gradFill>
            <a:ln w="12700" cap="flat">
              <a:solidFill>
                <a:srgbClr val="46A9C4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38100" tIns="38100" rIns="38100" bIns="38100" anchor="ctr"/>
            <a:lstStyle/>
            <a:p>
              <a:pPr algn="ctr">
                <a:defRPr/>
              </a:pPr>
              <a:r>
                <a:rPr lang="en-US" sz="40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/>
                  <a:ea typeface="ヒラギノ角ゴ ProN W3" charset="0"/>
                  <a:cs typeface="Arial Narrow"/>
                  <a:sym typeface="Gill Sans" charset="0"/>
                </a:rPr>
                <a:t>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486784" presetClass="entr" presetSubtype="573272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486784" presetClass="entr" presetSubtype="5732475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486784" presetClass="entr" presetSubtype="6755579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Rectangle 6"/>
          <p:cNvSpPr>
            <a:spLocks noGrp="1" noChangeArrowheads="1"/>
          </p:cNvSpPr>
          <p:nvPr>
            <p:ph type="title"/>
          </p:nvPr>
        </p:nvSpPr>
        <p:spPr>
          <a:xfrm>
            <a:off x="1440000" y="720000"/>
            <a:ext cx="10515600" cy="1325563"/>
          </a:xfrm>
        </p:spPr>
        <p:txBody>
          <a:bodyPr anchor="t" anchorCtr="0">
            <a:normAutofit/>
          </a:bodyPr>
          <a:lstStyle/>
          <a:p>
            <a:pPr eaLnBrk="1" hangingPunct="1"/>
            <a:r>
              <a:rPr lang="en-US" sz="4000" b="1" dirty="0" err="1">
                <a:solidFill>
                  <a:srgbClr val="8E3065"/>
                </a:solidFill>
                <a:latin typeface="+mn-lt"/>
              </a:rPr>
              <a:t>L</a:t>
            </a:r>
            <a:r>
              <a:rPr lang="en-US" sz="4000" dirty="0" err="1">
                <a:solidFill>
                  <a:srgbClr val="8E3065"/>
                </a:solidFill>
                <a:latin typeface="+mn-lt"/>
              </a:rPr>
              <a:t>uisteren</a:t>
            </a:r>
            <a:endParaRPr lang="en-US" sz="4000" dirty="0">
              <a:solidFill>
                <a:srgbClr val="8E3065"/>
              </a:solidFill>
              <a:latin typeface="+mn-lt"/>
            </a:endParaRPr>
          </a:p>
        </p:txBody>
      </p:sp>
      <p:sp>
        <p:nvSpPr>
          <p:cNvPr id="39943" name="Rectangle 7"/>
          <p:cNvSpPr>
            <a:spLocks noGrp="1" noChangeArrowheads="1"/>
          </p:cNvSpPr>
          <p:nvPr>
            <p:ph idx="1"/>
          </p:nvPr>
        </p:nvSpPr>
        <p:spPr>
          <a:xfrm>
            <a:off x="1980001" y="2160000"/>
            <a:ext cx="8550612" cy="4351338"/>
          </a:xfrm>
        </p:spPr>
        <p:txBody>
          <a:bodyPr lIns="0"/>
          <a:lstStyle/>
          <a:p>
            <a:pPr marL="0" indent="0">
              <a:spcBef>
                <a:spcPct val="0"/>
              </a:spcBef>
              <a:buClr>
                <a:srgbClr val="93CDDC"/>
              </a:buClr>
              <a:buNone/>
            </a:pPr>
            <a:r>
              <a:rPr lang="en-US" dirty="0" err="1"/>
              <a:t>Waarom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we </a:t>
            </a:r>
            <a:r>
              <a:rPr lang="en-US" dirty="0" err="1"/>
              <a:t>zo'n</a:t>
            </a:r>
            <a:r>
              <a:rPr lang="en-US" dirty="0"/>
              <a:t> </a:t>
            </a:r>
            <a:r>
              <a:rPr lang="en-US" dirty="0" err="1"/>
              <a:t>moeite</a:t>
            </a:r>
            <a:r>
              <a:rPr lang="en-US" dirty="0"/>
              <a:t> met het </a:t>
            </a:r>
            <a:r>
              <a:rPr lang="en-US" dirty="0" err="1"/>
              <a:t>herhalen</a:t>
            </a:r>
            <a:r>
              <a:rPr lang="en-US" dirty="0"/>
              <a:t> van de </a:t>
            </a:r>
            <a:r>
              <a:rPr lang="en-US" dirty="0" err="1"/>
              <a:t>belangrijke</a:t>
            </a:r>
            <a:r>
              <a:rPr lang="en-US" dirty="0"/>
              <a:t> </a:t>
            </a:r>
            <a:r>
              <a:rPr lang="en-US" dirty="0" err="1"/>
              <a:t>dingen</a:t>
            </a:r>
            <a:r>
              <a:rPr lang="en-US" dirty="0"/>
              <a:t> die </a:t>
            </a:r>
            <a:r>
              <a:rPr lang="en-US" dirty="0" err="1"/>
              <a:t>onze</a:t>
            </a:r>
            <a:r>
              <a:rPr lang="en-US" dirty="0"/>
              <a:t> </a:t>
            </a:r>
            <a:r>
              <a:rPr lang="en-US" dirty="0" err="1"/>
              <a:t>patiënten</a:t>
            </a:r>
            <a:r>
              <a:rPr lang="en-US" dirty="0"/>
              <a:t> </a:t>
            </a:r>
            <a:r>
              <a:rPr lang="en-US" dirty="0" err="1"/>
              <a:t>ons</a:t>
            </a:r>
            <a:r>
              <a:rPr lang="en-US" dirty="0"/>
              <a:t> </a:t>
            </a:r>
            <a:r>
              <a:rPr lang="en-US" dirty="0" err="1"/>
              <a:t>vertellen</a:t>
            </a:r>
            <a:r>
              <a:rPr lang="en-US" dirty="0"/>
              <a:t>?</a:t>
            </a:r>
          </a:p>
          <a:p>
            <a:pPr marL="303213" indent="-303213">
              <a:spcBef>
                <a:spcPct val="0"/>
              </a:spcBef>
              <a:buClr>
                <a:srgbClr val="93CDDC"/>
              </a:buClr>
            </a:pPr>
            <a:endParaRPr lang="en-US" dirty="0">
              <a:solidFill>
                <a:schemeClr val="tx1"/>
              </a:solidFill>
            </a:endParaRPr>
          </a:p>
          <a:p>
            <a:pPr marL="703263" lvl="1">
              <a:spcBef>
                <a:spcPts val="600"/>
              </a:spcBef>
              <a:buClr>
                <a:srgbClr val="8E3065"/>
              </a:buClr>
              <a:buSzPct val="90000"/>
            </a:pPr>
            <a:r>
              <a:rPr lang="en-US" sz="2100" dirty="0" err="1">
                <a:solidFill>
                  <a:srgbClr val="8E3065"/>
                </a:solidFill>
              </a:rPr>
              <a:t>Wij</a:t>
            </a:r>
            <a:r>
              <a:rPr lang="en-US" sz="2100" dirty="0">
                <a:solidFill>
                  <a:srgbClr val="8E3065"/>
                </a:solidFill>
              </a:rPr>
              <a:t> </a:t>
            </a:r>
            <a:r>
              <a:rPr lang="en-US" sz="2100" dirty="0" err="1">
                <a:solidFill>
                  <a:srgbClr val="8E3065"/>
                </a:solidFill>
              </a:rPr>
              <a:t>zijn</a:t>
            </a:r>
            <a:r>
              <a:rPr lang="en-US" sz="2100" dirty="0">
                <a:solidFill>
                  <a:srgbClr val="8E3065"/>
                </a:solidFill>
              </a:rPr>
              <a:t> bang </a:t>
            </a:r>
            <a:r>
              <a:rPr lang="en-US" sz="2100" dirty="0" err="1">
                <a:solidFill>
                  <a:srgbClr val="8E3065"/>
                </a:solidFill>
              </a:rPr>
              <a:t>dat</a:t>
            </a:r>
            <a:r>
              <a:rPr lang="en-US" sz="2100" dirty="0">
                <a:solidFill>
                  <a:srgbClr val="8E3065"/>
                </a:solidFill>
              </a:rPr>
              <a:t> we het nog </a:t>
            </a:r>
            <a:r>
              <a:rPr lang="en-US" sz="2100" dirty="0" err="1">
                <a:solidFill>
                  <a:srgbClr val="8E3065"/>
                </a:solidFill>
              </a:rPr>
              <a:t>erger</a:t>
            </a:r>
            <a:r>
              <a:rPr lang="en-US" sz="2100" dirty="0">
                <a:solidFill>
                  <a:srgbClr val="8E3065"/>
                </a:solidFill>
              </a:rPr>
              <a:t> </a:t>
            </a:r>
            <a:r>
              <a:rPr lang="en-US" sz="2100" dirty="0" err="1">
                <a:solidFill>
                  <a:srgbClr val="8E3065"/>
                </a:solidFill>
              </a:rPr>
              <a:t>zullen</a:t>
            </a:r>
            <a:r>
              <a:rPr lang="en-US" sz="2100" dirty="0">
                <a:solidFill>
                  <a:srgbClr val="8E3065"/>
                </a:solidFill>
              </a:rPr>
              <a:t> </a:t>
            </a:r>
            <a:r>
              <a:rPr lang="en-US" sz="2100" dirty="0" err="1">
                <a:solidFill>
                  <a:srgbClr val="8E3065"/>
                </a:solidFill>
              </a:rPr>
              <a:t>maken</a:t>
            </a:r>
            <a:r>
              <a:rPr lang="en-US" sz="2100" dirty="0">
                <a:solidFill>
                  <a:srgbClr val="8E3065"/>
                </a:solidFill>
              </a:rPr>
              <a:t> (</a:t>
            </a:r>
            <a:r>
              <a:rPr lang="en-US" sz="2100" dirty="0" err="1">
                <a:solidFill>
                  <a:srgbClr val="8E3065"/>
                </a:solidFill>
              </a:rPr>
              <a:t>waanideeën</a:t>
            </a:r>
            <a:r>
              <a:rPr lang="en-US" sz="2100" dirty="0">
                <a:solidFill>
                  <a:srgbClr val="8E3065"/>
                </a:solidFill>
              </a:rPr>
              <a:t>, </a:t>
            </a:r>
            <a:r>
              <a:rPr lang="en-US" sz="2100" dirty="0" err="1">
                <a:solidFill>
                  <a:srgbClr val="8E3065"/>
                </a:solidFill>
              </a:rPr>
              <a:t>inzicht</a:t>
            </a:r>
            <a:r>
              <a:rPr lang="en-US" sz="2100" dirty="0">
                <a:solidFill>
                  <a:srgbClr val="8E3065"/>
                </a:solidFill>
              </a:rPr>
              <a:t>, </a:t>
            </a:r>
            <a:r>
              <a:rPr lang="en-US" sz="2100" dirty="0" err="1">
                <a:solidFill>
                  <a:srgbClr val="8E3065"/>
                </a:solidFill>
              </a:rPr>
              <a:t>houding</a:t>
            </a:r>
            <a:r>
              <a:rPr lang="en-US" sz="2100" dirty="0">
                <a:solidFill>
                  <a:srgbClr val="8E3065"/>
                </a:solidFill>
              </a:rPr>
              <a:t> ten </a:t>
            </a:r>
            <a:r>
              <a:rPr lang="en-US" sz="2100" dirty="0" err="1">
                <a:solidFill>
                  <a:srgbClr val="8E3065"/>
                </a:solidFill>
              </a:rPr>
              <a:t>aanzien</a:t>
            </a:r>
            <a:r>
              <a:rPr lang="en-US" sz="2100" dirty="0">
                <a:solidFill>
                  <a:srgbClr val="8E3065"/>
                </a:solidFill>
              </a:rPr>
              <a:t> van </a:t>
            </a:r>
            <a:r>
              <a:rPr lang="en-US" sz="2100" dirty="0" err="1">
                <a:solidFill>
                  <a:srgbClr val="8E3065"/>
                </a:solidFill>
              </a:rPr>
              <a:t>medicatie</a:t>
            </a:r>
            <a:r>
              <a:rPr lang="en-US" sz="2100" dirty="0">
                <a:solidFill>
                  <a:srgbClr val="8E3065"/>
                </a:solidFill>
              </a:rPr>
              <a:t>, </a:t>
            </a:r>
            <a:r>
              <a:rPr lang="en-US" sz="2100" dirty="0" err="1">
                <a:solidFill>
                  <a:srgbClr val="8E3065"/>
                </a:solidFill>
              </a:rPr>
              <a:t>enz</a:t>
            </a:r>
            <a:r>
              <a:rPr lang="en-US" sz="2100" dirty="0">
                <a:solidFill>
                  <a:srgbClr val="8E3065"/>
                </a:solidFill>
              </a:rPr>
              <a:t>.)</a:t>
            </a:r>
          </a:p>
          <a:p>
            <a:pPr marL="703263" lvl="1">
              <a:spcBef>
                <a:spcPts val="600"/>
              </a:spcBef>
              <a:buClr>
                <a:srgbClr val="8E3065"/>
              </a:buClr>
              <a:buSzPct val="90000"/>
            </a:pPr>
            <a:r>
              <a:rPr lang="en-US" sz="2100" dirty="0">
                <a:solidFill>
                  <a:srgbClr val="8E3065"/>
                </a:solidFill>
              </a:rPr>
              <a:t>We </a:t>
            </a:r>
            <a:r>
              <a:rPr lang="en-US" sz="2100" dirty="0" err="1">
                <a:solidFill>
                  <a:srgbClr val="8E3065"/>
                </a:solidFill>
              </a:rPr>
              <a:t>willen</a:t>
            </a:r>
            <a:r>
              <a:rPr lang="en-US" sz="2100" dirty="0">
                <a:solidFill>
                  <a:srgbClr val="8E3065"/>
                </a:solidFill>
              </a:rPr>
              <a:t> </a:t>
            </a:r>
            <a:r>
              <a:rPr lang="en-US" sz="2100" dirty="0" err="1">
                <a:solidFill>
                  <a:srgbClr val="8E3065"/>
                </a:solidFill>
              </a:rPr>
              <a:t>niet</a:t>
            </a:r>
            <a:r>
              <a:rPr lang="en-US" sz="2100" dirty="0">
                <a:solidFill>
                  <a:srgbClr val="8E3065"/>
                </a:solidFill>
              </a:rPr>
              <a:t> </a:t>
            </a:r>
            <a:r>
              <a:rPr lang="en-US" sz="2100" dirty="0" err="1">
                <a:solidFill>
                  <a:srgbClr val="8E3065"/>
                </a:solidFill>
              </a:rPr>
              <a:t>gevraagd</a:t>
            </a:r>
            <a:r>
              <a:rPr lang="en-US" sz="2100" dirty="0">
                <a:solidFill>
                  <a:srgbClr val="8E3065"/>
                </a:solidFill>
              </a:rPr>
              <a:t> </a:t>
            </a:r>
            <a:r>
              <a:rPr lang="en-US" sz="2100" dirty="0" err="1">
                <a:solidFill>
                  <a:srgbClr val="8E3065"/>
                </a:solidFill>
              </a:rPr>
              <a:t>worden</a:t>
            </a:r>
            <a:r>
              <a:rPr lang="en-US" sz="2100" dirty="0">
                <a:solidFill>
                  <a:srgbClr val="8E3065"/>
                </a:solidFill>
              </a:rPr>
              <a:t> </a:t>
            </a:r>
            <a:r>
              <a:rPr lang="en-US" sz="2100" dirty="0" err="1">
                <a:solidFill>
                  <a:srgbClr val="8E3065"/>
                </a:solidFill>
              </a:rPr>
              <a:t>iets</a:t>
            </a:r>
            <a:r>
              <a:rPr lang="en-US" sz="2100" dirty="0">
                <a:solidFill>
                  <a:srgbClr val="8E3065"/>
                </a:solidFill>
              </a:rPr>
              <a:t> </a:t>
            </a:r>
            <a:r>
              <a:rPr lang="en-US" sz="2100" dirty="0" err="1">
                <a:solidFill>
                  <a:srgbClr val="8E3065"/>
                </a:solidFill>
              </a:rPr>
              <a:t>te</a:t>
            </a:r>
            <a:r>
              <a:rPr lang="en-US" sz="2100" dirty="0">
                <a:solidFill>
                  <a:srgbClr val="8E3065"/>
                </a:solidFill>
              </a:rPr>
              <a:t> </a:t>
            </a:r>
            <a:r>
              <a:rPr lang="en-US" sz="2100" dirty="0" err="1">
                <a:solidFill>
                  <a:srgbClr val="8E3065"/>
                </a:solidFill>
              </a:rPr>
              <a:t>doen</a:t>
            </a:r>
            <a:r>
              <a:rPr lang="en-US" sz="2100" dirty="0">
                <a:solidFill>
                  <a:srgbClr val="8E3065"/>
                </a:solidFill>
              </a:rPr>
              <a:t> wat we </a:t>
            </a:r>
            <a:r>
              <a:rPr lang="en-US" sz="2100" dirty="0" err="1">
                <a:solidFill>
                  <a:srgbClr val="8E3065"/>
                </a:solidFill>
              </a:rPr>
              <a:t>niet</a:t>
            </a:r>
            <a:r>
              <a:rPr lang="en-US" sz="2100" dirty="0">
                <a:solidFill>
                  <a:srgbClr val="8E3065"/>
                </a:solidFill>
              </a:rPr>
              <a:t> </a:t>
            </a:r>
            <a:r>
              <a:rPr lang="en-US" sz="2100" dirty="0" err="1">
                <a:solidFill>
                  <a:srgbClr val="8E3065"/>
                </a:solidFill>
              </a:rPr>
              <a:t>kunnen</a:t>
            </a:r>
            <a:r>
              <a:rPr lang="en-US" sz="2100" dirty="0">
                <a:solidFill>
                  <a:srgbClr val="8E3065"/>
                </a:solidFill>
              </a:rPr>
              <a:t> </a:t>
            </a:r>
            <a:r>
              <a:rPr lang="en-US" sz="2100" dirty="0" err="1">
                <a:solidFill>
                  <a:srgbClr val="8E3065"/>
                </a:solidFill>
              </a:rPr>
              <a:t>doen</a:t>
            </a:r>
            <a:endParaRPr lang="en-US" sz="2100" dirty="0">
              <a:solidFill>
                <a:srgbClr val="8E3065"/>
              </a:solidFill>
            </a:endParaRPr>
          </a:p>
          <a:p>
            <a:pPr marL="703263" lvl="1">
              <a:spcBef>
                <a:spcPts val="600"/>
              </a:spcBef>
              <a:buClr>
                <a:srgbClr val="8E3065"/>
              </a:buClr>
              <a:buSzPct val="90000"/>
            </a:pPr>
            <a:r>
              <a:rPr lang="en-US" sz="2100" dirty="0">
                <a:solidFill>
                  <a:srgbClr val="8E3065"/>
                </a:solidFill>
              </a:rPr>
              <a:t>We </a:t>
            </a:r>
            <a:r>
              <a:rPr lang="en-US" sz="2100" dirty="0" err="1">
                <a:solidFill>
                  <a:srgbClr val="8E3065"/>
                </a:solidFill>
              </a:rPr>
              <a:t>zijn</a:t>
            </a:r>
            <a:r>
              <a:rPr lang="en-US" sz="2100" dirty="0">
                <a:solidFill>
                  <a:srgbClr val="8E3065"/>
                </a:solidFill>
              </a:rPr>
              <a:t> bang </a:t>
            </a:r>
            <a:r>
              <a:rPr lang="en-US" sz="2100" dirty="0" err="1">
                <a:solidFill>
                  <a:srgbClr val="8E3065"/>
                </a:solidFill>
              </a:rPr>
              <a:t>dat</a:t>
            </a:r>
            <a:r>
              <a:rPr lang="en-US" sz="2100" dirty="0">
                <a:solidFill>
                  <a:srgbClr val="8E3065"/>
                </a:solidFill>
              </a:rPr>
              <a:t> we de </a:t>
            </a:r>
            <a:r>
              <a:rPr lang="en-US" sz="2100" dirty="0" err="1">
                <a:solidFill>
                  <a:srgbClr val="8E3065"/>
                </a:solidFill>
              </a:rPr>
              <a:t>therapeutische</a:t>
            </a:r>
            <a:r>
              <a:rPr lang="en-US" sz="2100" dirty="0">
                <a:solidFill>
                  <a:srgbClr val="8E3065"/>
                </a:solidFill>
              </a:rPr>
              <a:t> band </a:t>
            </a:r>
            <a:r>
              <a:rPr lang="en-US" sz="2100" dirty="0" err="1">
                <a:solidFill>
                  <a:srgbClr val="8E3065"/>
                </a:solidFill>
              </a:rPr>
              <a:t>zullen</a:t>
            </a:r>
            <a:r>
              <a:rPr lang="en-US" sz="2100" dirty="0">
                <a:solidFill>
                  <a:srgbClr val="8E3065"/>
                </a:solidFill>
              </a:rPr>
              <a:t> </a:t>
            </a:r>
            <a:r>
              <a:rPr lang="en-US" sz="2100" dirty="0" err="1">
                <a:solidFill>
                  <a:srgbClr val="8E3065"/>
                </a:solidFill>
              </a:rPr>
              <a:t>schaden</a:t>
            </a:r>
            <a:endParaRPr lang="en-US" sz="2100" dirty="0">
              <a:solidFill>
                <a:srgbClr val="8E3065"/>
              </a:solidFill>
            </a:endParaRPr>
          </a:p>
          <a:p>
            <a:pPr marL="703263" lvl="1">
              <a:spcBef>
                <a:spcPts val="600"/>
              </a:spcBef>
              <a:buClr>
                <a:srgbClr val="8E3065"/>
              </a:buClr>
              <a:buSzPct val="90000"/>
            </a:pPr>
            <a:r>
              <a:rPr lang="en-US" sz="2100" dirty="0">
                <a:solidFill>
                  <a:srgbClr val="8E3065"/>
                </a:solidFill>
              </a:rPr>
              <a:t>We </a:t>
            </a:r>
            <a:r>
              <a:rPr lang="en-US" sz="2100" dirty="0" err="1">
                <a:solidFill>
                  <a:srgbClr val="8E3065"/>
                </a:solidFill>
              </a:rPr>
              <a:t>zijn</a:t>
            </a:r>
            <a:r>
              <a:rPr lang="en-US" sz="2100" dirty="0">
                <a:solidFill>
                  <a:srgbClr val="8E3065"/>
                </a:solidFill>
              </a:rPr>
              <a:t> bang </a:t>
            </a:r>
            <a:r>
              <a:rPr lang="en-US" sz="2100" dirty="0" err="1">
                <a:solidFill>
                  <a:srgbClr val="8E3065"/>
                </a:solidFill>
              </a:rPr>
              <a:t>dat</a:t>
            </a:r>
            <a:r>
              <a:rPr lang="en-US" sz="2100" dirty="0">
                <a:solidFill>
                  <a:srgbClr val="8E3065"/>
                </a:solidFill>
              </a:rPr>
              <a:t> we </a:t>
            </a:r>
            <a:r>
              <a:rPr lang="en-US" sz="2100" dirty="0" err="1">
                <a:solidFill>
                  <a:srgbClr val="8E3065"/>
                </a:solidFill>
              </a:rPr>
              <a:t>onoprecht</a:t>
            </a:r>
            <a:r>
              <a:rPr lang="en-US" sz="2100" dirty="0">
                <a:solidFill>
                  <a:srgbClr val="8E3065"/>
                </a:solidFill>
              </a:rPr>
              <a:t> </a:t>
            </a:r>
            <a:r>
              <a:rPr lang="en-US" sz="2100" dirty="0" err="1">
                <a:solidFill>
                  <a:srgbClr val="8E3065"/>
                </a:solidFill>
              </a:rPr>
              <a:t>moeten</a:t>
            </a:r>
            <a:r>
              <a:rPr lang="en-US" sz="2100" dirty="0">
                <a:solidFill>
                  <a:srgbClr val="8E3065"/>
                </a:solidFill>
              </a:rPr>
              <a:t> </a:t>
            </a:r>
            <a:r>
              <a:rPr lang="en-US" sz="2100" dirty="0" err="1">
                <a:solidFill>
                  <a:srgbClr val="8E3065"/>
                </a:solidFill>
              </a:rPr>
              <a:t>zijn</a:t>
            </a:r>
            <a:endParaRPr lang="en-US" sz="2100" dirty="0">
              <a:solidFill>
                <a:srgbClr val="8E3065"/>
              </a:solidFill>
            </a:endParaRP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981200" y="6518275"/>
            <a:ext cx="21590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 sz="900" dirty="0">
              <a:solidFill>
                <a:srgbClr val="0D3650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C43C0BA1-0D2A-AACC-8D38-C8C57548C38E}"/>
              </a:ext>
            </a:extLst>
          </p:cNvPr>
          <p:cNvSpPr>
            <a:spLocks/>
          </p:cNvSpPr>
          <p:nvPr/>
        </p:nvSpPr>
        <p:spPr bwMode="auto">
          <a:xfrm>
            <a:off x="5014800" y="6120000"/>
            <a:ext cx="2289922" cy="353943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wrap="none" lIns="38100" tIns="38100" rIns="38100" bIns="38100"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cs typeface="Arial" charset="0"/>
              </a:rPr>
              <a:t>www.LEAPInstitute.org</a:t>
            </a:r>
            <a:endParaRPr lang="en-US" dirty="0">
              <a:cs typeface="Arial" charset="0"/>
              <a:sym typeface="Arial" charset="0"/>
            </a:endParaRP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02FCF2ED-4479-2FE3-4C4E-28D0D15EE965}"/>
              </a:ext>
            </a:extLst>
          </p:cNvPr>
          <p:cNvSpPr txBox="1">
            <a:spLocks/>
          </p:cNvSpPr>
          <p:nvPr/>
        </p:nvSpPr>
        <p:spPr>
          <a:xfrm>
            <a:off x="1440000" y="6480000"/>
            <a:ext cx="720000" cy="203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800" dirty="0">
              <a:latin typeface="Arial Narrow" pitchFamily="34" charset="0"/>
              <a:ea typeface="ヒラギノ角ゴ ProN W3"/>
            </a:endParaRPr>
          </a:p>
        </p:txBody>
      </p:sp>
      <p:grpSp>
        <p:nvGrpSpPr>
          <p:cNvPr id="4" name="Group 11">
            <a:extLst>
              <a:ext uri="{FF2B5EF4-FFF2-40B4-BE49-F238E27FC236}">
                <a16:creationId xmlns:a16="http://schemas.microsoft.com/office/drawing/2014/main" id="{2834404C-1179-C4F2-F04C-E706439813FB}"/>
              </a:ext>
            </a:extLst>
          </p:cNvPr>
          <p:cNvGrpSpPr>
            <a:grpSpLocks/>
          </p:cNvGrpSpPr>
          <p:nvPr/>
        </p:nvGrpSpPr>
        <p:grpSpPr bwMode="auto">
          <a:xfrm>
            <a:off x="1566000" y="1296000"/>
            <a:ext cx="8964613" cy="314325"/>
            <a:chOff x="0" y="-24"/>
            <a:chExt cx="5647" cy="198"/>
          </a:xfrm>
        </p:grpSpPr>
        <p:sp>
          <p:nvSpPr>
            <p:cNvPr id="5" name="Rectangle 12">
              <a:extLst>
                <a:ext uri="{FF2B5EF4-FFF2-40B4-BE49-F238E27FC236}">
                  <a16:creationId xmlns:a16="http://schemas.microsoft.com/office/drawing/2014/main" id="{AFF3DE1E-374F-582E-B6B3-69FAA244E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-24"/>
              <a:ext cx="408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8100" tIns="38100" rIns="38100" bIns="38100"/>
            <a:lstStyle/>
            <a:p>
              <a:r>
                <a:rPr lang="en-US" sz="2100" b="1" dirty="0">
                  <a:solidFill>
                    <a:srgbClr val="8E3065"/>
                  </a:solidFill>
                </a:rPr>
                <a:t>LEAP</a:t>
              </a:r>
              <a:r>
                <a:rPr lang="en-US" sz="2100" dirty="0">
                  <a:solidFill>
                    <a:srgbClr val="8E3065"/>
                  </a:solidFill>
                </a:rPr>
                <a:t>: </a:t>
              </a:r>
              <a:r>
                <a:rPr lang="en-US" sz="2100" b="1" dirty="0" err="1">
                  <a:solidFill>
                    <a:srgbClr val="8E3065"/>
                  </a:solidFill>
                </a:rPr>
                <a:t>L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uisteren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 err="1">
                  <a:solidFill>
                    <a:srgbClr val="8E3065"/>
                  </a:solidFill>
                </a:rPr>
                <a:t>E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mpathie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 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tonen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 err="1">
                  <a:solidFill>
                    <a:srgbClr val="8E3065"/>
                  </a:solidFill>
                </a:rPr>
                <a:t>A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kkoord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 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gaan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>
                  <a:solidFill>
                    <a:srgbClr val="8E3065"/>
                  </a:solidFill>
                </a:rPr>
                <a:t>P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artner    </a:t>
              </a:r>
            </a:p>
          </p:txBody>
        </p:sp>
        <p:sp>
          <p:nvSpPr>
            <p:cNvPr id="6" name="Rectangle 13">
              <a:extLst>
                <a:ext uri="{FF2B5EF4-FFF2-40B4-BE49-F238E27FC236}">
                  <a16:creationId xmlns:a16="http://schemas.microsoft.com/office/drawing/2014/main" id="{A30B2470-0FB5-1AF9-984F-29ECCC53B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"/>
              <a:ext cx="342" cy="126"/>
            </a:xfrm>
            <a:prstGeom prst="rect">
              <a:avLst/>
            </a:prstGeom>
            <a:gradFill rotWithShape="0">
              <a:gsLst>
                <a:gs pos="0">
                  <a:srgbClr val="8E3065">
                    <a:alpha val="20000"/>
                  </a:srgbClr>
                </a:gs>
                <a:gs pos="100000">
                  <a:srgbClr val="8E3065">
                    <a:alpha val="80000"/>
                  </a:srgbClr>
                </a:gs>
              </a:gsLst>
              <a:lin ang="5400000" scaled="1"/>
            </a:gradFill>
            <a:ln w="12700" cap="flat">
              <a:solidFill>
                <a:srgbClr val="46A9C4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endParaRPr lang="en-US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7" name="Rectangle 14">
              <a:extLst>
                <a:ext uri="{FF2B5EF4-FFF2-40B4-BE49-F238E27FC236}">
                  <a16:creationId xmlns:a16="http://schemas.microsoft.com/office/drawing/2014/main" id="{B621082B-E313-F09A-7AC0-B4B20D77CB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5" y="31"/>
              <a:ext cx="1392" cy="126"/>
            </a:xfrm>
            <a:prstGeom prst="rect">
              <a:avLst/>
            </a:prstGeom>
            <a:gradFill rotWithShape="0">
              <a:gsLst>
                <a:gs pos="0">
                  <a:srgbClr val="8E3065">
                    <a:alpha val="20000"/>
                  </a:srgbClr>
                </a:gs>
                <a:gs pos="100000">
                  <a:srgbClr val="8E3065">
                    <a:alpha val="80000"/>
                  </a:srgbClr>
                </a:gs>
              </a:gsLst>
              <a:lin ang="5400000" scaled="1"/>
            </a:gradFill>
            <a:ln w="12700" cap="flat">
              <a:solidFill>
                <a:srgbClr val="46A9C4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38100" tIns="38100" rIns="38100" bIns="38100" anchor="ctr"/>
            <a:lstStyle/>
            <a:p>
              <a:pPr algn="ctr">
                <a:defRPr/>
              </a:pPr>
              <a:r>
                <a:rPr lang="en-US" sz="40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/>
                  <a:ea typeface="ヒラギノ角ゴ ProN W3" charset="0"/>
                  <a:cs typeface="Arial Narrow"/>
                  <a:sym typeface="Gill Sans" charset="0"/>
                </a:rPr>
                <a:t>  </a:t>
              </a:r>
            </a:p>
          </p:txBody>
        </p:sp>
      </p:grp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951C25C7-8671-29F4-F79E-D29770DB7A07}"/>
              </a:ext>
            </a:extLst>
          </p:cNvPr>
          <p:cNvSpPr txBox="1">
            <a:spLocks/>
          </p:cNvSpPr>
          <p:nvPr/>
        </p:nvSpPr>
        <p:spPr>
          <a:xfrm>
            <a:off x="1440000" y="6120000"/>
            <a:ext cx="720000" cy="3528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3936AEC-3E78-49DA-B918-5023C720626D}" type="slidenum">
              <a:rPr lang="en-US" sz="1800" smtClean="0">
                <a:ea typeface="ヒラギノ角ゴ ProN W3"/>
              </a:rPr>
              <a:pPr algn="l"/>
              <a:t>11</a:t>
            </a:fld>
            <a:endParaRPr lang="en-US" sz="1800" dirty="0">
              <a:ea typeface="ヒラギノ角ゴ ProN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7428736" presetClass="entr" presetSubtype="573274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7428736" presetClass="entr" presetSubtype="573274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67428736" presetClass="entr" presetSubtype="573274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7428736" presetClass="entr" presetSubtype="573274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67428736" presetClass="entr" presetSubtype="573274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6"/>
          <p:cNvSpPr>
            <a:spLocks noGrp="1" noChangeArrowheads="1"/>
          </p:cNvSpPr>
          <p:nvPr>
            <p:ph type="title"/>
          </p:nvPr>
        </p:nvSpPr>
        <p:spPr>
          <a:xfrm>
            <a:off x="1440000" y="720000"/>
            <a:ext cx="9201496" cy="874585"/>
          </a:xfrm>
        </p:spPr>
        <p:txBody>
          <a:bodyPr anchor="t" anchorCtr="0">
            <a:normAutofit fontScale="90000"/>
          </a:bodyPr>
          <a:lstStyle/>
          <a:p>
            <a:pPr eaLnBrk="1" hangingPunct="1"/>
            <a:r>
              <a:rPr lang="en-US" dirty="0">
                <a:solidFill>
                  <a:srgbClr val="8E3065"/>
                </a:solidFill>
                <a:latin typeface="+mn-lt"/>
              </a:rPr>
              <a:t>Hoe u het </a:t>
            </a:r>
            <a:r>
              <a:rPr lang="en-US" dirty="0" err="1">
                <a:solidFill>
                  <a:srgbClr val="8E3065"/>
                </a:solidFill>
                <a:latin typeface="+mn-lt"/>
              </a:rPr>
              <a:t>geven</a:t>
            </a:r>
            <a:r>
              <a:rPr lang="en-US" dirty="0">
                <a:solidFill>
                  <a:srgbClr val="8E3065"/>
                </a:solidFill>
                <a:latin typeface="+mn-lt"/>
              </a:rPr>
              <a:t> van </a:t>
            </a:r>
            <a:r>
              <a:rPr lang="en-US" dirty="0" err="1">
                <a:solidFill>
                  <a:srgbClr val="8E3065"/>
                </a:solidFill>
                <a:latin typeface="+mn-lt"/>
              </a:rPr>
              <a:t>een</a:t>
            </a:r>
            <a:r>
              <a:rPr lang="en-US" dirty="0">
                <a:solidFill>
                  <a:srgbClr val="8E3065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8E3065"/>
                </a:solidFill>
                <a:latin typeface="+mn-lt"/>
              </a:rPr>
              <a:t>mening</a:t>
            </a:r>
            <a:r>
              <a:rPr lang="en-US" dirty="0">
                <a:solidFill>
                  <a:srgbClr val="8E3065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8E3065"/>
                </a:solidFill>
                <a:latin typeface="+mn-lt"/>
              </a:rPr>
              <a:t>uitstelt</a:t>
            </a:r>
            <a:endParaRPr lang="en-US" dirty="0">
              <a:solidFill>
                <a:srgbClr val="8E3065"/>
              </a:solidFill>
              <a:latin typeface="+mn-lt"/>
            </a:endParaRPr>
          </a:p>
        </p:txBody>
      </p:sp>
      <p:sp>
        <p:nvSpPr>
          <p:cNvPr id="41991" name="Rectangle 7"/>
          <p:cNvSpPr>
            <a:spLocks noGrp="1" noChangeArrowheads="1"/>
          </p:cNvSpPr>
          <p:nvPr>
            <p:ph idx="1"/>
          </p:nvPr>
        </p:nvSpPr>
        <p:spPr>
          <a:xfrm>
            <a:off x="1981200" y="2160000"/>
            <a:ext cx="8242300" cy="3441892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Clr>
                <a:srgbClr val="93CDDC"/>
              </a:buClr>
              <a:buNone/>
            </a:pPr>
            <a:r>
              <a:rPr lang="en-US" sz="2400" dirty="0">
                <a:solidFill>
                  <a:srgbClr val="595959"/>
                </a:solidFill>
              </a:rPr>
              <a:t>“</a:t>
            </a:r>
            <a:r>
              <a:rPr lang="en-US" sz="2400" b="1" dirty="0" err="1">
                <a:solidFill>
                  <a:srgbClr val="8E3065"/>
                </a:solidFill>
              </a:rPr>
              <a:t>Ik</a:t>
            </a:r>
            <a:r>
              <a:rPr lang="en-US" sz="2400" b="1" dirty="0">
                <a:solidFill>
                  <a:srgbClr val="8E3065"/>
                </a:solidFill>
              </a:rPr>
              <a:t> </a:t>
            </a:r>
            <a:r>
              <a:rPr lang="en-US" sz="2400" b="1" dirty="0" err="1">
                <a:solidFill>
                  <a:srgbClr val="8E3065"/>
                </a:solidFill>
              </a:rPr>
              <a:t>beloof</a:t>
            </a:r>
            <a:r>
              <a:rPr lang="en-US" sz="2400" b="1" dirty="0">
                <a:solidFill>
                  <a:srgbClr val="8E3065"/>
                </a:solidFill>
              </a:rPr>
              <a:t> op </a:t>
            </a:r>
            <a:r>
              <a:rPr lang="en-US" sz="2400" b="1" dirty="0" err="1">
                <a:solidFill>
                  <a:srgbClr val="8E3065"/>
                </a:solidFill>
              </a:rPr>
              <a:t>uw</a:t>
            </a:r>
            <a:r>
              <a:rPr lang="en-US" sz="2400" b="1" dirty="0">
                <a:solidFill>
                  <a:srgbClr val="8E3065"/>
                </a:solidFill>
              </a:rPr>
              <a:t> </a:t>
            </a:r>
            <a:r>
              <a:rPr lang="en-US" sz="2400" b="1" dirty="0" err="1">
                <a:solidFill>
                  <a:srgbClr val="8E3065"/>
                </a:solidFill>
              </a:rPr>
              <a:t>vraag</a:t>
            </a:r>
            <a:r>
              <a:rPr lang="en-US" sz="2400" b="1" dirty="0">
                <a:solidFill>
                  <a:srgbClr val="8E3065"/>
                </a:solidFill>
              </a:rPr>
              <a:t> </a:t>
            </a:r>
            <a:r>
              <a:rPr lang="en-US" sz="2400" b="1" dirty="0" err="1">
                <a:solidFill>
                  <a:srgbClr val="8E3065"/>
                </a:solidFill>
              </a:rPr>
              <a:t>te</a:t>
            </a:r>
            <a:r>
              <a:rPr lang="en-US" sz="2400" b="1" dirty="0">
                <a:solidFill>
                  <a:srgbClr val="8E3065"/>
                </a:solidFill>
              </a:rPr>
              <a:t> </a:t>
            </a:r>
            <a:r>
              <a:rPr lang="en-US" sz="2400" b="1" dirty="0" err="1">
                <a:solidFill>
                  <a:srgbClr val="8E3065"/>
                </a:solidFill>
              </a:rPr>
              <a:t>beantwoorden</a:t>
            </a:r>
            <a:r>
              <a:rPr lang="en-US" sz="2400" b="1" dirty="0">
                <a:solidFill>
                  <a:srgbClr val="8E3065"/>
                </a:solidFill>
              </a:rPr>
              <a:t>. </a:t>
            </a:r>
            <a:r>
              <a:rPr lang="en-US" sz="2400" dirty="0" err="1">
                <a:solidFill>
                  <a:srgbClr val="595959"/>
                </a:solidFill>
              </a:rPr>
              <a:t>Als</a:t>
            </a:r>
            <a:r>
              <a:rPr lang="en-US" sz="2400" dirty="0">
                <a:solidFill>
                  <a:srgbClr val="595959"/>
                </a:solidFill>
              </a:rPr>
              <a:t> u het </a:t>
            </a:r>
            <a:r>
              <a:rPr lang="en-US" sz="2400" dirty="0" err="1">
                <a:solidFill>
                  <a:srgbClr val="595959"/>
                </a:solidFill>
              </a:rPr>
              <a:t>goed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vindt</a:t>
            </a:r>
            <a:r>
              <a:rPr lang="en-US" sz="2400" dirty="0">
                <a:solidFill>
                  <a:srgbClr val="595959"/>
                </a:solidFill>
              </a:rPr>
              <a:t>, </a:t>
            </a:r>
            <a:r>
              <a:rPr lang="en-US" sz="2400" dirty="0" err="1">
                <a:solidFill>
                  <a:srgbClr val="595959"/>
                </a:solidFill>
              </a:rPr>
              <a:t>wil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ik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graag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eerst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meer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horen</a:t>
            </a:r>
            <a:r>
              <a:rPr lang="en-US" sz="2400" dirty="0">
                <a:solidFill>
                  <a:srgbClr val="595959"/>
                </a:solidFill>
              </a:rPr>
              <a:t> over _________. </a:t>
            </a:r>
            <a:r>
              <a:rPr lang="en-US" sz="2400" dirty="0" err="1">
                <a:solidFill>
                  <a:srgbClr val="595959"/>
                </a:solidFill>
              </a:rPr>
              <a:t>Oké</a:t>
            </a:r>
            <a:r>
              <a:rPr lang="en-US" sz="2400" dirty="0">
                <a:solidFill>
                  <a:srgbClr val="595959"/>
                </a:solidFill>
              </a:rPr>
              <a:t>?”</a:t>
            </a:r>
          </a:p>
          <a:p>
            <a:pPr marL="303213" indent="-303213">
              <a:spcBef>
                <a:spcPct val="0"/>
              </a:spcBef>
              <a:buClr>
                <a:srgbClr val="93CDDC"/>
              </a:buClr>
            </a:pPr>
            <a:endParaRPr lang="en-US" sz="2400" dirty="0">
              <a:solidFill>
                <a:srgbClr val="595959"/>
              </a:solidFill>
            </a:endParaRPr>
          </a:p>
          <a:p>
            <a:pPr marL="0" indent="0">
              <a:spcBef>
                <a:spcPts val="600"/>
              </a:spcBef>
              <a:buClr>
                <a:srgbClr val="93CDDC"/>
              </a:buClr>
              <a:buNone/>
            </a:pPr>
            <a:r>
              <a:rPr lang="en-US" sz="2400" dirty="0">
                <a:solidFill>
                  <a:srgbClr val="595959"/>
                </a:solidFill>
              </a:rPr>
              <a:t>“</a:t>
            </a:r>
            <a:r>
              <a:rPr lang="en-US" sz="2400" b="1" dirty="0" err="1">
                <a:solidFill>
                  <a:srgbClr val="8E3065"/>
                </a:solidFill>
              </a:rPr>
              <a:t>Ik</a:t>
            </a:r>
            <a:r>
              <a:rPr lang="en-US" sz="2400" b="1" dirty="0">
                <a:solidFill>
                  <a:srgbClr val="8E3065"/>
                </a:solidFill>
              </a:rPr>
              <a:t> </a:t>
            </a:r>
            <a:r>
              <a:rPr lang="en-US" sz="2400" b="1" dirty="0" err="1">
                <a:solidFill>
                  <a:srgbClr val="8E3065"/>
                </a:solidFill>
              </a:rPr>
              <a:t>zal</a:t>
            </a:r>
            <a:r>
              <a:rPr lang="en-US" sz="2400" b="1" dirty="0">
                <a:solidFill>
                  <a:srgbClr val="8E3065"/>
                </a:solidFill>
              </a:rPr>
              <a:t> u </a:t>
            </a:r>
            <a:r>
              <a:rPr lang="en-US" sz="2400" b="1" dirty="0" err="1">
                <a:solidFill>
                  <a:srgbClr val="8E3065"/>
                </a:solidFill>
              </a:rPr>
              <a:t>vertellen</a:t>
            </a:r>
            <a:r>
              <a:rPr lang="en-US" sz="2400" b="1" dirty="0">
                <a:solidFill>
                  <a:srgbClr val="8E3065"/>
                </a:solidFill>
              </a:rPr>
              <a:t> wat </a:t>
            </a:r>
            <a:r>
              <a:rPr lang="en-US" sz="2400" b="1" dirty="0" err="1">
                <a:solidFill>
                  <a:srgbClr val="8E3065"/>
                </a:solidFill>
              </a:rPr>
              <a:t>ik</a:t>
            </a:r>
            <a:r>
              <a:rPr lang="en-US" sz="2400" b="1" dirty="0">
                <a:solidFill>
                  <a:srgbClr val="8E3065"/>
                </a:solidFill>
              </a:rPr>
              <a:t> </a:t>
            </a:r>
            <a:r>
              <a:rPr lang="en-US" sz="2400" b="1" dirty="0" err="1">
                <a:solidFill>
                  <a:srgbClr val="8E3065"/>
                </a:solidFill>
              </a:rPr>
              <a:t>denk</a:t>
            </a:r>
            <a:r>
              <a:rPr lang="en-US" sz="2400" dirty="0">
                <a:solidFill>
                  <a:srgbClr val="8E3065"/>
                </a:solidFill>
              </a:rPr>
              <a:t>. </a:t>
            </a:r>
            <a:r>
              <a:rPr lang="en-US" sz="2400" dirty="0" err="1">
                <a:solidFill>
                  <a:srgbClr val="595959"/>
                </a:solidFill>
              </a:rPr>
              <a:t>Ik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wil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graag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i="1" dirty="0" err="1">
                <a:solidFill>
                  <a:srgbClr val="8E3065"/>
                </a:solidFill>
              </a:rPr>
              <a:t>uw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mening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hierover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blijven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horen</a:t>
            </a:r>
            <a:r>
              <a:rPr lang="en-US" sz="2400" dirty="0">
                <a:solidFill>
                  <a:srgbClr val="595959"/>
                </a:solidFill>
              </a:rPr>
              <a:t>, </a:t>
            </a:r>
            <a:r>
              <a:rPr lang="en-US" sz="2400" dirty="0" err="1">
                <a:solidFill>
                  <a:srgbClr val="595959"/>
                </a:solidFill>
              </a:rPr>
              <a:t>omdat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ik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allerlei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dingen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hoor</a:t>
            </a:r>
            <a:r>
              <a:rPr lang="en-US" sz="2400" dirty="0">
                <a:solidFill>
                  <a:srgbClr val="595959"/>
                </a:solidFill>
              </a:rPr>
              <a:t> die </a:t>
            </a:r>
            <a:r>
              <a:rPr lang="en-US" sz="2400" dirty="0" err="1">
                <a:solidFill>
                  <a:srgbClr val="595959"/>
                </a:solidFill>
              </a:rPr>
              <a:t>ik</a:t>
            </a:r>
            <a:r>
              <a:rPr lang="en-US" sz="2400" dirty="0">
                <a:solidFill>
                  <a:srgbClr val="595959"/>
                </a:solidFill>
              </a:rPr>
              <a:t> nog </a:t>
            </a:r>
            <a:r>
              <a:rPr lang="en-US" sz="2400" dirty="0" err="1">
                <a:solidFill>
                  <a:srgbClr val="595959"/>
                </a:solidFill>
              </a:rPr>
              <a:t>niet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wist</a:t>
            </a:r>
            <a:r>
              <a:rPr lang="en-US" sz="2400" dirty="0">
                <a:solidFill>
                  <a:srgbClr val="595959"/>
                </a:solidFill>
              </a:rPr>
              <a:t>. </a:t>
            </a:r>
            <a:r>
              <a:rPr lang="en-US" sz="2400" dirty="0" err="1">
                <a:solidFill>
                  <a:srgbClr val="595959"/>
                </a:solidFill>
              </a:rPr>
              <a:t>Kan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ik</a:t>
            </a:r>
            <a:r>
              <a:rPr lang="en-US" sz="2400" dirty="0">
                <a:solidFill>
                  <a:srgbClr val="595959"/>
                </a:solidFill>
              </a:rPr>
              <a:t> u </a:t>
            </a:r>
            <a:r>
              <a:rPr lang="en-US" sz="2400" dirty="0" err="1">
                <a:solidFill>
                  <a:srgbClr val="595959"/>
                </a:solidFill>
              </a:rPr>
              <a:t>dan</a:t>
            </a:r>
            <a:r>
              <a:rPr lang="en-US" sz="2400" dirty="0">
                <a:solidFill>
                  <a:srgbClr val="595959"/>
                </a:solidFill>
              </a:rPr>
              <a:t> later </a:t>
            </a:r>
            <a:r>
              <a:rPr lang="en-US" sz="2400" dirty="0" err="1">
                <a:solidFill>
                  <a:srgbClr val="595959"/>
                </a:solidFill>
              </a:rPr>
              <a:t>mijn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mening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geven</a:t>
            </a:r>
            <a:r>
              <a:rPr lang="en-US" sz="2400" dirty="0">
                <a:solidFill>
                  <a:srgbClr val="595959"/>
                </a:solidFill>
              </a:rPr>
              <a:t>?”</a:t>
            </a:r>
          </a:p>
          <a:p>
            <a:pPr marL="303213" indent="-303213">
              <a:spcBef>
                <a:spcPts val="600"/>
              </a:spcBef>
              <a:buClr>
                <a:srgbClr val="93CDDC"/>
              </a:buClr>
            </a:pPr>
            <a:endParaRPr lang="en-US" sz="2400" dirty="0">
              <a:solidFill>
                <a:srgbClr val="595959"/>
              </a:solidFill>
            </a:endParaRPr>
          </a:p>
          <a:p>
            <a:pPr marL="0" indent="0">
              <a:spcBef>
                <a:spcPts val="600"/>
              </a:spcBef>
              <a:buClr>
                <a:srgbClr val="93CDDC"/>
              </a:buClr>
              <a:buNone/>
            </a:pPr>
            <a:r>
              <a:rPr lang="en-US" sz="2400" dirty="0">
                <a:solidFill>
                  <a:srgbClr val="595959"/>
                </a:solidFill>
              </a:rPr>
              <a:t>“</a:t>
            </a:r>
            <a:r>
              <a:rPr lang="en-US" sz="2400" b="1" dirty="0" err="1">
                <a:solidFill>
                  <a:srgbClr val="8E3065"/>
                </a:solidFill>
              </a:rPr>
              <a:t>Ik</a:t>
            </a:r>
            <a:r>
              <a:rPr lang="en-US" sz="2400" b="1" dirty="0">
                <a:solidFill>
                  <a:srgbClr val="8E3065"/>
                </a:solidFill>
              </a:rPr>
              <a:t> </a:t>
            </a:r>
            <a:r>
              <a:rPr lang="en-US" sz="2400" b="1" dirty="0" err="1">
                <a:solidFill>
                  <a:srgbClr val="8E3065"/>
                </a:solidFill>
              </a:rPr>
              <a:t>zal</a:t>
            </a:r>
            <a:r>
              <a:rPr lang="en-US" sz="2400" b="1" dirty="0">
                <a:solidFill>
                  <a:srgbClr val="8E3065"/>
                </a:solidFill>
              </a:rPr>
              <a:t> het u </a:t>
            </a:r>
            <a:r>
              <a:rPr lang="en-US" sz="2400" b="1" dirty="0" err="1">
                <a:solidFill>
                  <a:srgbClr val="8E3065"/>
                </a:solidFill>
              </a:rPr>
              <a:t>vertellen</a:t>
            </a:r>
            <a:r>
              <a:rPr lang="en-US" sz="2400" dirty="0">
                <a:solidFill>
                  <a:srgbClr val="8E3065"/>
                </a:solidFill>
              </a:rPr>
              <a:t>. </a:t>
            </a:r>
            <a:r>
              <a:rPr lang="en-US" sz="2400" dirty="0">
                <a:solidFill>
                  <a:srgbClr val="595959"/>
                </a:solidFill>
              </a:rPr>
              <a:t>Maar </a:t>
            </a:r>
            <a:r>
              <a:rPr lang="en-US" sz="2400" dirty="0" err="1">
                <a:solidFill>
                  <a:srgbClr val="595959"/>
                </a:solidFill>
              </a:rPr>
              <a:t>ik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vind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wel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dat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i="1" dirty="0" err="1">
                <a:solidFill>
                  <a:srgbClr val="31859B"/>
                </a:solidFill>
              </a:rPr>
              <a:t>uw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mening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belangrijker</a:t>
            </a:r>
            <a:r>
              <a:rPr lang="en-US" sz="2400" dirty="0">
                <a:solidFill>
                  <a:srgbClr val="595959"/>
                </a:solidFill>
              </a:rPr>
              <a:t> is </a:t>
            </a:r>
            <a:r>
              <a:rPr lang="en-US" sz="2400" dirty="0" err="1">
                <a:solidFill>
                  <a:srgbClr val="595959"/>
                </a:solidFill>
              </a:rPr>
              <a:t>dan</a:t>
            </a:r>
            <a:r>
              <a:rPr lang="en-US" sz="2400" dirty="0">
                <a:solidFill>
                  <a:srgbClr val="595959"/>
                </a:solidFill>
              </a:rPr>
              <a:t> de </a:t>
            </a:r>
            <a:r>
              <a:rPr lang="en-US" sz="2400" i="1" dirty="0" err="1">
                <a:solidFill>
                  <a:srgbClr val="8E3065"/>
                </a:solidFill>
              </a:rPr>
              <a:t>mijne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en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daarom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wil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ik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graag</a:t>
            </a:r>
            <a:r>
              <a:rPr lang="en-US" sz="2400" dirty="0">
                <a:solidFill>
                  <a:srgbClr val="595959"/>
                </a:solidFill>
              </a:rPr>
              <a:t> wat </a:t>
            </a:r>
            <a:r>
              <a:rPr lang="en-US" sz="2400" dirty="0" err="1">
                <a:solidFill>
                  <a:srgbClr val="595959"/>
                </a:solidFill>
              </a:rPr>
              <a:t>meer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weten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voordat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ik</a:t>
            </a:r>
            <a:r>
              <a:rPr lang="en-US" sz="2400" dirty="0">
                <a:solidFill>
                  <a:srgbClr val="595959"/>
                </a:solidFill>
              </a:rPr>
              <a:t> u </a:t>
            </a:r>
            <a:r>
              <a:rPr lang="en-US" sz="2400" dirty="0" err="1">
                <a:solidFill>
                  <a:srgbClr val="595959"/>
                </a:solidFill>
              </a:rPr>
              <a:t>mijn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mening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geef</a:t>
            </a:r>
            <a:r>
              <a:rPr lang="en-US" sz="2400" dirty="0">
                <a:solidFill>
                  <a:srgbClr val="595959"/>
                </a:solidFill>
              </a:rPr>
              <a:t>. Is </a:t>
            </a:r>
            <a:r>
              <a:rPr lang="en-US" sz="2400" dirty="0" err="1">
                <a:solidFill>
                  <a:srgbClr val="595959"/>
                </a:solidFill>
              </a:rPr>
              <a:t>dat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goed</a:t>
            </a:r>
            <a:r>
              <a:rPr lang="en-US" sz="2400" dirty="0">
                <a:solidFill>
                  <a:srgbClr val="595959"/>
                </a:solidFill>
              </a:rPr>
              <a:t>?”</a:t>
            </a:r>
          </a:p>
        </p:txBody>
      </p:sp>
      <p:sp>
        <p:nvSpPr>
          <p:cNvPr id="50180" name="Rectangle 3"/>
          <p:cNvSpPr>
            <a:spLocks/>
          </p:cNvSpPr>
          <p:nvPr/>
        </p:nvSpPr>
        <p:spPr bwMode="auto">
          <a:xfrm>
            <a:off x="1981200" y="1598613"/>
            <a:ext cx="8242300" cy="452755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lIns="38100" tIns="38100" rIns="38100" bIns="38100"/>
          <a:lstStyle/>
          <a:p>
            <a:pPr>
              <a:spcBef>
                <a:spcPts val="663"/>
              </a:spcBef>
              <a:buClr>
                <a:srgbClr val="93CDDC"/>
              </a:buClr>
              <a:buSzPct val="100000"/>
            </a:pPr>
            <a:endParaRPr lang="en-US" sz="2800" dirty="0">
              <a:solidFill>
                <a:srgbClr val="595959"/>
              </a:solidFill>
              <a:latin typeface="Arial Narrow" pitchFamily="34" charset="0"/>
              <a:ea typeface="Lucida Grande"/>
              <a:cs typeface="Lucida Grande"/>
              <a:sym typeface="Arial Narrow" pitchFamily="34" charset="0"/>
            </a:endParaRPr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DC863D64-EE1F-A9DC-A441-B5852015CF67}"/>
              </a:ext>
            </a:extLst>
          </p:cNvPr>
          <p:cNvSpPr>
            <a:spLocks/>
          </p:cNvSpPr>
          <p:nvPr/>
        </p:nvSpPr>
        <p:spPr bwMode="auto">
          <a:xfrm>
            <a:off x="5014800" y="6120000"/>
            <a:ext cx="2289922" cy="353943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wrap="none" lIns="38100" tIns="38100" rIns="38100" bIns="38100"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cs typeface="Arial" charset="0"/>
              </a:rPr>
              <a:t>www.LEAPInstitute.org</a:t>
            </a:r>
            <a:endParaRPr lang="en-US" dirty="0">
              <a:cs typeface="Arial" charset="0"/>
              <a:sym typeface="Arial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4A0689-9090-00B3-B74E-C2DA39CE05AE}"/>
              </a:ext>
            </a:extLst>
          </p:cNvPr>
          <p:cNvSpPr txBox="1">
            <a:spLocks/>
          </p:cNvSpPr>
          <p:nvPr/>
        </p:nvSpPr>
        <p:spPr>
          <a:xfrm>
            <a:off x="1440000" y="6120000"/>
            <a:ext cx="720000" cy="3528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3936AEC-3E78-49DA-B918-5023C720626D}" type="slidenum">
              <a:rPr lang="en-US" sz="1800" smtClean="0">
                <a:ea typeface="ヒラギノ角ゴ ProN W3"/>
              </a:rPr>
              <a:pPr algn="l"/>
              <a:t>12</a:t>
            </a:fld>
            <a:endParaRPr lang="en-US" sz="1800" dirty="0">
              <a:ea typeface="ヒラギノ角ゴ ProN W3"/>
            </a:endParaRPr>
          </a:p>
        </p:txBody>
      </p:sp>
      <p:grpSp>
        <p:nvGrpSpPr>
          <p:cNvPr id="5" name="Group 11">
            <a:extLst>
              <a:ext uri="{FF2B5EF4-FFF2-40B4-BE49-F238E27FC236}">
                <a16:creationId xmlns:a16="http://schemas.microsoft.com/office/drawing/2014/main" id="{D854D6C9-F92D-5A34-6056-276878FBBC8F}"/>
              </a:ext>
            </a:extLst>
          </p:cNvPr>
          <p:cNvGrpSpPr>
            <a:grpSpLocks/>
          </p:cNvGrpSpPr>
          <p:nvPr/>
        </p:nvGrpSpPr>
        <p:grpSpPr bwMode="auto">
          <a:xfrm>
            <a:off x="1566000" y="1296000"/>
            <a:ext cx="8964613" cy="314325"/>
            <a:chOff x="0" y="-24"/>
            <a:chExt cx="5647" cy="198"/>
          </a:xfrm>
        </p:grpSpPr>
        <p:sp>
          <p:nvSpPr>
            <p:cNvPr id="6" name="Rectangle 12">
              <a:extLst>
                <a:ext uri="{FF2B5EF4-FFF2-40B4-BE49-F238E27FC236}">
                  <a16:creationId xmlns:a16="http://schemas.microsoft.com/office/drawing/2014/main" id="{10D13EB0-2937-4BDA-2C5B-22B394ACFE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-24"/>
              <a:ext cx="408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8100" tIns="38100" rIns="38100" bIns="38100"/>
            <a:lstStyle/>
            <a:p>
              <a:r>
                <a:rPr lang="en-US" sz="2100" b="1" dirty="0">
                  <a:solidFill>
                    <a:srgbClr val="8E3065"/>
                  </a:solidFill>
                </a:rPr>
                <a:t>LEAP</a:t>
              </a:r>
              <a:r>
                <a:rPr lang="en-US" sz="2100" dirty="0">
                  <a:solidFill>
                    <a:srgbClr val="8E3065"/>
                  </a:solidFill>
                </a:rPr>
                <a:t>: </a:t>
              </a:r>
              <a:r>
                <a:rPr lang="en-US" sz="2100" b="1" dirty="0" err="1">
                  <a:solidFill>
                    <a:srgbClr val="8E3065"/>
                  </a:solidFill>
                </a:rPr>
                <a:t>L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uisteren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 err="1">
                  <a:solidFill>
                    <a:srgbClr val="8E3065"/>
                  </a:solidFill>
                </a:rPr>
                <a:t>E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mpathie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 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tonen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 err="1">
                  <a:solidFill>
                    <a:srgbClr val="8E3065"/>
                  </a:solidFill>
                </a:rPr>
                <a:t>A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kkoord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 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gaan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>
                  <a:solidFill>
                    <a:srgbClr val="8E3065"/>
                  </a:solidFill>
                </a:rPr>
                <a:t>P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artner    </a:t>
              </a:r>
            </a:p>
          </p:txBody>
        </p:sp>
        <p:sp>
          <p:nvSpPr>
            <p:cNvPr id="7" name="Rectangle 13">
              <a:extLst>
                <a:ext uri="{FF2B5EF4-FFF2-40B4-BE49-F238E27FC236}">
                  <a16:creationId xmlns:a16="http://schemas.microsoft.com/office/drawing/2014/main" id="{7CC7F0F7-018A-897E-DF7B-68B9BF80C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"/>
              <a:ext cx="342" cy="126"/>
            </a:xfrm>
            <a:prstGeom prst="rect">
              <a:avLst/>
            </a:prstGeom>
            <a:gradFill rotWithShape="0">
              <a:gsLst>
                <a:gs pos="0">
                  <a:srgbClr val="8E3065">
                    <a:alpha val="20000"/>
                  </a:srgbClr>
                </a:gs>
                <a:gs pos="100000">
                  <a:srgbClr val="8E3065">
                    <a:alpha val="80000"/>
                  </a:srgbClr>
                </a:gs>
              </a:gsLst>
              <a:lin ang="5400000" scaled="1"/>
            </a:gradFill>
            <a:ln w="12700" cap="flat">
              <a:solidFill>
                <a:srgbClr val="46A9C4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endParaRPr lang="en-US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8" name="Rectangle 14">
              <a:extLst>
                <a:ext uri="{FF2B5EF4-FFF2-40B4-BE49-F238E27FC236}">
                  <a16:creationId xmlns:a16="http://schemas.microsoft.com/office/drawing/2014/main" id="{C92CD312-FE17-13CB-A25D-1885B651B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5" y="31"/>
              <a:ext cx="1392" cy="126"/>
            </a:xfrm>
            <a:prstGeom prst="rect">
              <a:avLst/>
            </a:prstGeom>
            <a:gradFill rotWithShape="0">
              <a:gsLst>
                <a:gs pos="0">
                  <a:srgbClr val="8E3065">
                    <a:alpha val="20000"/>
                  </a:srgbClr>
                </a:gs>
                <a:gs pos="100000">
                  <a:srgbClr val="8E3065">
                    <a:alpha val="80000"/>
                  </a:srgbClr>
                </a:gs>
              </a:gsLst>
              <a:lin ang="5400000" scaled="1"/>
            </a:gradFill>
            <a:ln w="12700" cap="flat">
              <a:solidFill>
                <a:srgbClr val="46A9C4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38100" tIns="38100" rIns="38100" bIns="38100" anchor="ctr"/>
            <a:lstStyle/>
            <a:p>
              <a:pPr algn="ctr">
                <a:defRPr/>
              </a:pPr>
              <a:r>
                <a:rPr lang="en-US" sz="40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/>
                  <a:ea typeface="ヒラギノ角ゴ ProN W3" charset="0"/>
                  <a:cs typeface="Arial Narrow"/>
                  <a:sym typeface="Gill Sans" charset="0"/>
                </a:rPr>
                <a:t>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484864" presetClass="entr" presetSubtype="7515425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484864" presetClass="entr" presetSubtype="7515425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484864" presetClass="entr" presetSubtype="7515425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xfrm>
            <a:off x="1440000" y="720000"/>
            <a:ext cx="9373774" cy="1143000"/>
          </a:xfrm>
        </p:spPr>
        <p:txBody>
          <a:bodyPr anchor="t" anchorCtr="0"/>
          <a:lstStyle/>
          <a:p>
            <a:pPr eaLnBrk="1" hangingPunct="1"/>
            <a:r>
              <a:rPr lang="en-US" sz="2800" dirty="0" err="1">
                <a:solidFill>
                  <a:srgbClr val="8E3065"/>
                </a:solidFill>
                <a:latin typeface="+mn-lt"/>
              </a:rPr>
              <a:t>Wanneer</a:t>
            </a:r>
            <a:r>
              <a:rPr lang="en-US" sz="2800" dirty="0">
                <a:solidFill>
                  <a:srgbClr val="8E3065"/>
                </a:solidFill>
                <a:latin typeface="+mn-lt"/>
              </a:rPr>
              <a:t> u </a:t>
            </a:r>
            <a:r>
              <a:rPr lang="en-US" sz="2800" dirty="0" err="1">
                <a:solidFill>
                  <a:srgbClr val="8E3065"/>
                </a:solidFill>
                <a:latin typeface="+mn-lt"/>
              </a:rPr>
              <a:t>uiteindelijk</a:t>
            </a:r>
            <a:r>
              <a:rPr lang="en-US" sz="2800" dirty="0">
                <a:solidFill>
                  <a:srgbClr val="8E3065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8E3065"/>
                </a:solidFill>
                <a:latin typeface="+mn-lt"/>
              </a:rPr>
              <a:t>uw</a:t>
            </a:r>
            <a:r>
              <a:rPr lang="en-US" sz="2800" dirty="0">
                <a:solidFill>
                  <a:srgbClr val="8E3065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8E3065"/>
                </a:solidFill>
                <a:latin typeface="+mn-lt"/>
              </a:rPr>
              <a:t>mening</a:t>
            </a:r>
            <a:r>
              <a:rPr lang="en-US" sz="2800" dirty="0">
                <a:solidFill>
                  <a:srgbClr val="8E3065"/>
                </a:solidFill>
                <a:latin typeface="+mn-lt"/>
              </a:rPr>
              <a:t> </a:t>
            </a:r>
            <a:r>
              <a:rPr lang="en-US" sz="2800" dirty="0" err="1">
                <a:solidFill>
                  <a:srgbClr val="8E3065"/>
                </a:solidFill>
                <a:latin typeface="+mn-lt"/>
              </a:rPr>
              <a:t>geeft</a:t>
            </a:r>
            <a:r>
              <a:rPr lang="en-US" sz="2800" dirty="0">
                <a:solidFill>
                  <a:srgbClr val="8E3065"/>
                </a:solidFill>
                <a:latin typeface="+mn-lt"/>
              </a:rPr>
              <a:t>, </a:t>
            </a:r>
            <a:r>
              <a:rPr lang="en-US" sz="2800" dirty="0" err="1">
                <a:solidFill>
                  <a:srgbClr val="8E3065"/>
                </a:solidFill>
                <a:latin typeface="+mn-lt"/>
              </a:rPr>
              <a:t>gebruik</a:t>
            </a:r>
            <a:r>
              <a:rPr lang="en-US" sz="2800" dirty="0">
                <a:solidFill>
                  <a:srgbClr val="8E3065"/>
                </a:solidFill>
                <a:latin typeface="+mn-lt"/>
              </a:rPr>
              <a:t> dan de 3 E's</a:t>
            </a:r>
          </a:p>
        </p:txBody>
      </p:sp>
      <p:sp>
        <p:nvSpPr>
          <p:cNvPr id="52227" name="Rectangle 2"/>
          <p:cNvSpPr>
            <a:spLocks/>
          </p:cNvSpPr>
          <p:nvPr/>
        </p:nvSpPr>
        <p:spPr bwMode="auto">
          <a:xfrm>
            <a:off x="1981200" y="274638"/>
            <a:ext cx="4838700" cy="114300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wrap="none" lIns="38100" tIns="38100" rIns="38100" bIns="38100" anchor="ctr"/>
          <a:lstStyle/>
          <a:p>
            <a:endParaRPr lang="en-US" sz="3600" dirty="0">
              <a:solidFill>
                <a:srgbClr val="31859B"/>
              </a:solidFill>
              <a:latin typeface="Arial Narrow" pitchFamily="34" charset="0"/>
            </a:endParaRPr>
          </a:p>
        </p:txBody>
      </p:sp>
      <p:sp>
        <p:nvSpPr>
          <p:cNvPr id="52228" name="Rectangle 3"/>
          <p:cNvSpPr>
            <a:spLocks/>
          </p:cNvSpPr>
          <p:nvPr/>
        </p:nvSpPr>
        <p:spPr bwMode="auto">
          <a:xfrm>
            <a:off x="1981200" y="1598613"/>
            <a:ext cx="8242300" cy="452755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lIns="38100" tIns="38100" rIns="38100" bIns="38100"/>
          <a:lstStyle/>
          <a:p>
            <a:pPr>
              <a:spcBef>
                <a:spcPts val="663"/>
              </a:spcBef>
              <a:buClr>
                <a:srgbClr val="93CDDC"/>
              </a:buClr>
              <a:buSzPct val="100000"/>
            </a:pPr>
            <a:endParaRPr lang="en-US" sz="2400" dirty="0">
              <a:solidFill>
                <a:srgbClr val="31859B"/>
              </a:solidFill>
              <a:latin typeface="Arial Narrow" pitchFamily="34" charset="0"/>
            </a:endParaRP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1981200" y="6518275"/>
            <a:ext cx="21590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 sz="900" dirty="0">
              <a:solidFill>
                <a:srgbClr val="0D3650"/>
              </a:solidFill>
              <a:latin typeface="Arial" charset="0"/>
              <a:cs typeface="Arial" charset="0"/>
              <a:sym typeface="Arial" charset="0"/>
            </a:endParaRPr>
          </a:p>
        </p:txBody>
      </p:sp>
      <p:grpSp>
        <p:nvGrpSpPr>
          <p:cNvPr id="44040" name="Group 8"/>
          <p:cNvGrpSpPr>
            <a:grpSpLocks/>
          </p:cNvGrpSpPr>
          <p:nvPr/>
        </p:nvGrpSpPr>
        <p:grpSpPr bwMode="auto">
          <a:xfrm>
            <a:off x="2973600" y="3477600"/>
            <a:ext cx="6477001" cy="936625"/>
            <a:chOff x="0" y="0"/>
            <a:chExt cx="4080" cy="590"/>
          </a:xfrm>
        </p:grpSpPr>
        <p:grpSp>
          <p:nvGrpSpPr>
            <p:cNvPr id="52248" name="Group 9"/>
            <p:cNvGrpSpPr>
              <a:grpSpLocks/>
            </p:cNvGrpSpPr>
            <p:nvPr/>
          </p:nvGrpSpPr>
          <p:grpSpPr bwMode="auto">
            <a:xfrm>
              <a:off x="0" y="0"/>
              <a:ext cx="4080" cy="590"/>
              <a:chOff x="0" y="0"/>
              <a:chExt cx="4080" cy="590"/>
            </a:xfrm>
          </p:grpSpPr>
          <p:sp>
            <p:nvSpPr>
              <p:cNvPr id="44042" name="AutoShape 10"/>
              <p:cNvSpPr>
                <a:spLocks/>
              </p:cNvSpPr>
              <p:nvPr/>
            </p:nvSpPr>
            <p:spPr bwMode="auto">
              <a:xfrm>
                <a:off x="0" y="0"/>
                <a:ext cx="3972" cy="590"/>
              </a:xfrm>
              <a:custGeom>
                <a:avLst/>
                <a:gdLst>
                  <a:gd name="T0" fmla="*/ 10800 w 21600"/>
                  <a:gd name="T1" fmla="*/ 10800 h 21600"/>
                </a:gdLst>
                <a:ahLst/>
                <a:cxnLst>
                  <a:cxn ang="0">
                    <a:pos x="T0" y="T1"/>
                  </a:cxn>
                </a:cxnLst>
                <a:rect l="0" t="0" r="r" b="b"/>
                <a:pathLst>
                  <a:path w="21600" h="21600">
                    <a:moveTo>
                      <a:pt x="587" y="0"/>
                    </a:moveTo>
                    <a:lnTo>
                      <a:pt x="21600" y="0"/>
                    </a:lnTo>
                    <a:lnTo>
                      <a:pt x="21600" y="18743"/>
                    </a:lnTo>
                    <a:cubicBezTo>
                      <a:pt x="21600" y="20321"/>
                      <a:pt x="21337" y="21600"/>
                      <a:pt x="21013" y="21600"/>
                    </a:cubicBezTo>
                    <a:lnTo>
                      <a:pt x="0" y="21600"/>
                    </a:lnTo>
                    <a:lnTo>
                      <a:pt x="0" y="2857"/>
                    </a:lnTo>
                    <a:cubicBezTo>
                      <a:pt x="0" y="1279"/>
                      <a:pt x="263" y="0"/>
                      <a:pt x="587" y="0"/>
                    </a:cubicBezTo>
                    <a:close/>
                    <a:moveTo>
                      <a:pt x="587" y="0"/>
                    </a:moveTo>
                  </a:path>
                </a:pathLst>
              </a:custGeom>
              <a:solidFill>
                <a:srgbClr val="8E3065">
                  <a:alpha val="70000"/>
                </a:srgbClr>
              </a:solidFill>
              <a:ln w="12700" cap="rnd">
                <a:noFill/>
                <a:round/>
                <a:headEnd type="none" w="med" len="med"/>
                <a:tailEnd type="none" w="med" len="med"/>
              </a:ln>
              <a:effectLst>
                <a:outerShdw dist="23000" dir="5400000" algn="ctr" rotWithShape="0">
                  <a:schemeClr val="bg2">
                    <a:alpha val="34999"/>
                  </a:schemeClr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endParaRPr lang="en-US" dirty="0"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52251" name="Rectangle 11"/>
              <p:cNvSpPr>
                <a:spLocks/>
              </p:cNvSpPr>
              <p:nvPr/>
            </p:nvSpPr>
            <p:spPr bwMode="auto">
              <a:xfrm>
                <a:off x="168" y="45"/>
                <a:ext cx="3912" cy="48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38100" tIns="38100" rIns="38100" bIns="38100" anchor="ctr"/>
              <a:lstStyle/>
              <a:p>
                <a:pPr marL="188913" indent="-188913"/>
                <a:r>
                  <a:rPr lang="en-US" sz="2100" b="1" dirty="0" err="1">
                    <a:solidFill>
                      <a:schemeClr val="bg1"/>
                    </a:solidFill>
                  </a:rPr>
                  <a:t>Eerlijk</a:t>
                </a:r>
                <a:r>
                  <a:rPr lang="en-US" sz="2100" b="1" dirty="0">
                    <a:solidFill>
                      <a:schemeClr val="bg1"/>
                    </a:solidFill>
                  </a:rPr>
                  <a:t> </a:t>
                </a:r>
                <a:r>
                  <a:rPr lang="en-US" sz="2100" b="1" dirty="0" err="1">
                    <a:solidFill>
                      <a:schemeClr val="bg1"/>
                    </a:solidFill>
                  </a:rPr>
                  <a:t>zijn</a:t>
                </a:r>
                <a:r>
                  <a:rPr lang="en-US" sz="2100" b="1" dirty="0">
                    <a:solidFill>
                      <a:schemeClr val="bg1"/>
                    </a:solidFill>
                  </a:rPr>
                  <a:t> over </a:t>
                </a:r>
              </a:p>
              <a:p>
                <a:pPr marL="188913" indent="-188913"/>
                <a:r>
                  <a:rPr lang="en-US" sz="2100" b="1" dirty="0" err="1">
                    <a:solidFill>
                      <a:schemeClr val="bg1"/>
                    </a:solidFill>
                  </a:rPr>
                  <a:t>feilbaarheid</a:t>
                </a:r>
                <a:endParaRPr lang="en-US" sz="21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2249" name="Rectangle 12"/>
            <p:cNvSpPr>
              <a:spLocks/>
            </p:cNvSpPr>
            <p:nvPr/>
          </p:nvSpPr>
          <p:spPr bwMode="auto">
            <a:xfrm>
              <a:off x="1528" y="57"/>
              <a:ext cx="2370" cy="464"/>
            </a:xfrm>
            <a:prstGeom prst="rect">
              <a:avLst/>
            </a:prstGeom>
            <a:noFill/>
            <a:ln w="12700" cap="rnd">
              <a:noFill/>
              <a:round/>
              <a:headEnd/>
              <a:tailEnd/>
            </a:ln>
          </p:spPr>
          <p:txBody>
            <a:bodyPr lIns="38100" tIns="38100" rIns="38100" bIns="38100"/>
            <a:lstStyle/>
            <a:p>
              <a:pPr>
                <a:buClr>
                  <a:srgbClr val="FFFFFF"/>
                </a:buClr>
                <a:buSzPct val="100000"/>
              </a:pPr>
              <a:r>
                <a:rPr lang="en-US" dirty="0">
                  <a:solidFill>
                    <a:schemeClr val="bg1"/>
                  </a:solidFill>
                </a:rPr>
                <a:t>“</a:t>
              </a:r>
              <a:r>
                <a:rPr lang="en-US" dirty="0" err="1">
                  <a:solidFill>
                    <a:schemeClr val="bg1"/>
                  </a:solidFill>
                </a:rPr>
                <a:t>Ik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kan</a:t>
              </a:r>
              <a:r>
                <a:rPr lang="en-US" dirty="0">
                  <a:solidFill>
                    <a:schemeClr val="bg1"/>
                  </a:solidFill>
                </a:rPr>
                <a:t> me </a:t>
              </a:r>
              <a:r>
                <a:rPr lang="en-US" dirty="0" err="1">
                  <a:solidFill>
                    <a:schemeClr val="bg1"/>
                  </a:solidFill>
                </a:rPr>
                <a:t>ook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vergissen</a:t>
              </a:r>
              <a:r>
                <a:rPr lang="en-US" dirty="0">
                  <a:solidFill>
                    <a:schemeClr val="bg1"/>
                  </a:solidFill>
                </a:rPr>
                <a:t>. </a:t>
              </a:r>
              <a:br>
                <a:rPr lang="en-US" dirty="0">
                  <a:solidFill>
                    <a:schemeClr val="bg1"/>
                  </a:solidFill>
                </a:rPr>
              </a:br>
              <a:r>
                <a:rPr lang="en-US" dirty="0" err="1">
                  <a:solidFill>
                    <a:schemeClr val="bg1"/>
                  </a:solidFill>
                </a:rPr>
                <a:t>Ik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weet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ook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niet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alles</a:t>
              </a:r>
              <a:r>
                <a:rPr lang="en-US" dirty="0">
                  <a:solidFill>
                    <a:schemeClr val="bg1"/>
                  </a:solidFill>
                </a:rPr>
                <a:t>.”</a:t>
              </a:r>
            </a:p>
          </p:txBody>
        </p:sp>
      </p:grpSp>
      <p:grpSp>
        <p:nvGrpSpPr>
          <p:cNvPr id="44045" name="Group 13"/>
          <p:cNvGrpSpPr>
            <a:grpSpLocks/>
          </p:cNvGrpSpPr>
          <p:nvPr/>
        </p:nvGrpSpPr>
        <p:grpSpPr bwMode="auto">
          <a:xfrm>
            <a:off x="2943225" y="2087563"/>
            <a:ext cx="6305550" cy="1295401"/>
            <a:chOff x="0" y="301"/>
            <a:chExt cx="3972" cy="816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52244" name="Group 14"/>
            <p:cNvGrpSpPr>
              <a:grpSpLocks/>
            </p:cNvGrpSpPr>
            <p:nvPr/>
          </p:nvGrpSpPr>
          <p:grpSpPr bwMode="auto">
            <a:xfrm>
              <a:off x="0" y="301"/>
              <a:ext cx="3972" cy="816"/>
              <a:chOff x="0" y="301"/>
              <a:chExt cx="3972" cy="816"/>
            </a:xfrm>
            <a:grpFill/>
          </p:grpSpPr>
          <p:sp>
            <p:nvSpPr>
              <p:cNvPr id="44047" name="AutoShape 15"/>
              <p:cNvSpPr>
                <a:spLocks/>
              </p:cNvSpPr>
              <p:nvPr/>
            </p:nvSpPr>
            <p:spPr bwMode="auto">
              <a:xfrm>
                <a:off x="0" y="301"/>
                <a:ext cx="3972" cy="816"/>
              </a:xfrm>
              <a:custGeom>
                <a:avLst/>
                <a:gdLst>
                  <a:gd name="T0" fmla="*/ 10800 w 21600"/>
                  <a:gd name="T1" fmla="*/ 10800 h 21600"/>
                </a:gdLst>
                <a:ahLst/>
                <a:cxnLst>
                  <a:cxn ang="0">
                    <a:pos x="T0" y="T1"/>
                  </a:cxn>
                </a:cxnLst>
                <a:rect l="0" t="0" r="r" b="b"/>
                <a:pathLst>
                  <a:path w="21600" h="21600">
                    <a:moveTo>
                      <a:pt x="587" y="0"/>
                    </a:moveTo>
                    <a:lnTo>
                      <a:pt x="21600" y="0"/>
                    </a:lnTo>
                    <a:lnTo>
                      <a:pt x="21600" y="18743"/>
                    </a:lnTo>
                    <a:cubicBezTo>
                      <a:pt x="21600" y="20321"/>
                      <a:pt x="21337" y="21600"/>
                      <a:pt x="21013" y="21600"/>
                    </a:cubicBezTo>
                    <a:lnTo>
                      <a:pt x="0" y="21600"/>
                    </a:lnTo>
                    <a:lnTo>
                      <a:pt x="0" y="2857"/>
                    </a:lnTo>
                    <a:cubicBezTo>
                      <a:pt x="0" y="1279"/>
                      <a:pt x="263" y="0"/>
                      <a:pt x="587" y="0"/>
                    </a:cubicBezTo>
                    <a:close/>
                    <a:moveTo>
                      <a:pt x="587" y="0"/>
                    </a:moveTo>
                  </a:path>
                </a:pathLst>
              </a:custGeom>
              <a:solidFill>
                <a:srgbClr val="8E3065">
                  <a:alpha val="70000"/>
                </a:srgbClr>
              </a:solidFill>
              <a:ln w="12700" cap="rnd">
                <a:noFill/>
                <a:round/>
                <a:headEnd type="none" w="med" len="med"/>
                <a:tailEnd type="none" w="med" len="med"/>
              </a:ln>
              <a:effectLst>
                <a:outerShdw dist="23000" dir="5400000" algn="ctr" rotWithShape="0">
                  <a:schemeClr val="bg2">
                    <a:alpha val="34999"/>
                  </a:schemeClr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endParaRPr lang="en-US" dirty="0"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52247" name="Rectangle 16"/>
              <p:cNvSpPr>
                <a:spLocks/>
              </p:cNvSpPr>
              <p:nvPr/>
            </p:nvSpPr>
            <p:spPr bwMode="auto">
              <a:xfrm>
                <a:off x="187" y="347"/>
                <a:ext cx="1187" cy="4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38100" tIns="38100" rIns="38100" bIns="38100" anchor="ctr"/>
              <a:lstStyle/>
              <a:p>
                <a:pPr marL="188913" indent="-188913"/>
                <a:r>
                  <a:rPr lang="en-US" sz="2100" b="1" dirty="0">
                    <a:solidFill>
                      <a:schemeClr val="bg1"/>
                    </a:solidFill>
                  </a:rPr>
                  <a:t>Excuses </a:t>
                </a:r>
              </a:p>
              <a:p>
                <a:pPr marL="188913" indent="-188913"/>
                <a:r>
                  <a:rPr lang="en-US" sz="2100" b="1" dirty="0" err="1">
                    <a:solidFill>
                      <a:schemeClr val="bg1"/>
                    </a:solidFill>
                  </a:rPr>
                  <a:t>aanbieden</a:t>
                </a:r>
                <a:endParaRPr lang="en-US" sz="21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2245" name="Rectangle 17"/>
            <p:cNvSpPr>
              <a:spLocks/>
            </p:cNvSpPr>
            <p:nvPr/>
          </p:nvSpPr>
          <p:spPr bwMode="auto">
            <a:xfrm>
              <a:off x="1548" y="358"/>
              <a:ext cx="2370" cy="672"/>
            </a:xfrm>
            <a:prstGeom prst="rect">
              <a:avLst/>
            </a:prstGeom>
            <a:noFill/>
            <a:ln w="12700" cap="rnd">
              <a:noFill/>
              <a:round/>
              <a:headEnd/>
              <a:tailEnd/>
            </a:ln>
          </p:spPr>
          <p:txBody>
            <a:bodyPr lIns="38100" tIns="38100" rIns="38100" bIns="38100"/>
            <a:lstStyle/>
            <a:p>
              <a:pPr>
                <a:buClr>
                  <a:srgbClr val="FFFFFF"/>
                </a:buClr>
                <a:buSzPct val="100000"/>
              </a:pPr>
              <a:r>
                <a:rPr lang="en-US" dirty="0">
                  <a:solidFill>
                    <a:schemeClr val="bg1"/>
                  </a:solidFill>
                </a:rPr>
                <a:t>“</a:t>
              </a:r>
              <a:r>
                <a:rPr lang="en-US" dirty="0" err="1">
                  <a:solidFill>
                    <a:schemeClr val="bg1"/>
                  </a:solidFill>
                </a:rPr>
                <a:t>Ik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wil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mijn</a:t>
              </a:r>
              <a:r>
                <a:rPr lang="en-US" dirty="0">
                  <a:solidFill>
                    <a:schemeClr val="bg1"/>
                  </a:solidFill>
                </a:rPr>
                <a:t> excuses </a:t>
              </a:r>
              <a:r>
                <a:rPr lang="en-US" dirty="0" err="1">
                  <a:solidFill>
                    <a:schemeClr val="bg1"/>
                  </a:solidFill>
                </a:rPr>
                <a:t>aanbieden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als</a:t>
              </a:r>
              <a:r>
                <a:rPr lang="en-US" dirty="0">
                  <a:solidFill>
                    <a:schemeClr val="bg1"/>
                  </a:solidFill>
                </a:rPr>
                <a:t> u </a:t>
              </a:r>
              <a:r>
                <a:rPr lang="en-US" dirty="0" err="1">
                  <a:solidFill>
                    <a:schemeClr val="bg1"/>
                  </a:solidFill>
                </a:rPr>
                <a:t>mijn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ideeën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misschien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als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pijnlijk</a:t>
              </a:r>
              <a:r>
                <a:rPr lang="en-US" dirty="0">
                  <a:solidFill>
                    <a:schemeClr val="bg1"/>
                  </a:solidFill>
                </a:rPr>
                <a:t> of </a:t>
              </a:r>
              <a:r>
                <a:rPr lang="en-US" dirty="0" err="1">
                  <a:solidFill>
                    <a:schemeClr val="bg1"/>
                  </a:solidFill>
                </a:rPr>
                <a:t>teleurstellend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ervaart</a:t>
              </a:r>
              <a:r>
                <a:rPr lang="en-US" dirty="0">
                  <a:solidFill>
                    <a:schemeClr val="bg1"/>
                  </a:solidFill>
                </a:rPr>
                <a:t>.”</a:t>
              </a:r>
            </a:p>
          </p:txBody>
        </p:sp>
      </p:grpSp>
      <p:grpSp>
        <p:nvGrpSpPr>
          <p:cNvPr id="44050" name="Group 18"/>
          <p:cNvGrpSpPr>
            <a:grpSpLocks/>
          </p:cNvGrpSpPr>
          <p:nvPr/>
        </p:nvGrpSpPr>
        <p:grpSpPr bwMode="auto">
          <a:xfrm>
            <a:off x="2971802" y="4500564"/>
            <a:ext cx="6478588" cy="1331913"/>
            <a:chOff x="48" y="195"/>
            <a:chExt cx="4081" cy="839"/>
          </a:xfrm>
          <a:solidFill>
            <a:schemeClr val="accent1">
              <a:lumMod val="60000"/>
              <a:lumOff val="40000"/>
            </a:schemeClr>
          </a:solidFill>
        </p:grpSpPr>
        <p:grpSp>
          <p:nvGrpSpPr>
            <p:cNvPr id="52240" name="Group 19"/>
            <p:cNvGrpSpPr>
              <a:grpSpLocks/>
            </p:cNvGrpSpPr>
            <p:nvPr/>
          </p:nvGrpSpPr>
          <p:grpSpPr bwMode="auto">
            <a:xfrm>
              <a:off x="48" y="195"/>
              <a:ext cx="4081" cy="839"/>
              <a:chOff x="48" y="195"/>
              <a:chExt cx="4081" cy="839"/>
            </a:xfrm>
            <a:grpFill/>
          </p:grpSpPr>
          <p:sp>
            <p:nvSpPr>
              <p:cNvPr id="44052" name="AutoShape 20"/>
              <p:cNvSpPr>
                <a:spLocks/>
              </p:cNvSpPr>
              <p:nvPr/>
            </p:nvSpPr>
            <p:spPr bwMode="auto">
              <a:xfrm>
                <a:off x="48" y="195"/>
                <a:ext cx="3972" cy="839"/>
              </a:xfrm>
              <a:custGeom>
                <a:avLst/>
                <a:gdLst>
                  <a:gd name="T0" fmla="*/ 10800 w 21600"/>
                  <a:gd name="T1" fmla="*/ 10800 h 21600"/>
                </a:gdLst>
                <a:ahLst/>
                <a:cxnLst>
                  <a:cxn ang="0">
                    <a:pos x="T0" y="T1"/>
                  </a:cxn>
                </a:cxnLst>
                <a:rect l="0" t="0" r="r" b="b"/>
                <a:pathLst>
                  <a:path w="21600" h="21600">
                    <a:moveTo>
                      <a:pt x="587" y="0"/>
                    </a:moveTo>
                    <a:lnTo>
                      <a:pt x="21600" y="0"/>
                    </a:lnTo>
                    <a:lnTo>
                      <a:pt x="21600" y="18743"/>
                    </a:lnTo>
                    <a:cubicBezTo>
                      <a:pt x="21600" y="20321"/>
                      <a:pt x="21337" y="21600"/>
                      <a:pt x="21013" y="21600"/>
                    </a:cubicBezTo>
                    <a:lnTo>
                      <a:pt x="0" y="21600"/>
                    </a:lnTo>
                    <a:lnTo>
                      <a:pt x="0" y="2857"/>
                    </a:lnTo>
                    <a:cubicBezTo>
                      <a:pt x="0" y="1279"/>
                      <a:pt x="263" y="0"/>
                      <a:pt x="587" y="0"/>
                    </a:cubicBezTo>
                    <a:close/>
                    <a:moveTo>
                      <a:pt x="587" y="0"/>
                    </a:moveTo>
                  </a:path>
                </a:pathLst>
              </a:custGeom>
              <a:solidFill>
                <a:srgbClr val="8E3065">
                  <a:alpha val="70000"/>
                </a:srgbClr>
              </a:solidFill>
              <a:ln w="12700" cap="rnd">
                <a:noFill/>
                <a:round/>
                <a:headEnd type="none" w="med" len="med"/>
                <a:tailEnd type="none" w="med" len="med"/>
              </a:ln>
              <a:effectLst>
                <a:outerShdw dist="23000" dir="5400000" algn="ctr" rotWithShape="0">
                  <a:schemeClr val="bg2">
                    <a:alpha val="34999"/>
                  </a:schemeClr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endParaRPr lang="en-US" dirty="0">
                  <a:latin typeface="Gill Sans" charset="0"/>
                  <a:ea typeface="ヒラギノ角ゴ ProN W3" charset="0"/>
                  <a:cs typeface="ヒラギノ角ゴ ProN W3" charset="0"/>
                  <a:sym typeface="Gill Sans" charset="0"/>
                </a:endParaRPr>
              </a:p>
            </p:txBody>
          </p:sp>
          <p:sp>
            <p:nvSpPr>
              <p:cNvPr id="52243" name="Rectangle 21"/>
              <p:cNvSpPr>
                <a:spLocks/>
              </p:cNvSpPr>
              <p:nvPr/>
            </p:nvSpPr>
            <p:spPr bwMode="auto">
              <a:xfrm>
                <a:off x="217" y="240"/>
                <a:ext cx="3912" cy="2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38100" tIns="38100" rIns="38100" bIns="38100" anchor="t" anchorCtr="0"/>
              <a:lstStyle/>
              <a:p>
                <a:pPr marL="188913" indent="-188913"/>
                <a:r>
                  <a:rPr lang="en-US" sz="2100" b="1" dirty="0" err="1">
                    <a:solidFill>
                      <a:schemeClr val="bg1"/>
                    </a:solidFill>
                  </a:rPr>
                  <a:t>Erkennen</a:t>
                </a:r>
                <a:endParaRPr lang="en-US" sz="21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2241" name="Rectangle 22"/>
            <p:cNvSpPr>
              <a:spLocks/>
            </p:cNvSpPr>
            <p:nvPr/>
          </p:nvSpPr>
          <p:spPr bwMode="auto">
            <a:xfrm>
              <a:off x="1578" y="251"/>
              <a:ext cx="2370" cy="672"/>
            </a:xfrm>
            <a:prstGeom prst="rect">
              <a:avLst/>
            </a:prstGeom>
            <a:noFill/>
            <a:ln w="12700" cap="rnd">
              <a:noFill/>
              <a:round/>
              <a:headEnd/>
              <a:tailEnd/>
            </a:ln>
          </p:spPr>
          <p:txBody>
            <a:bodyPr lIns="38100" tIns="38100" rIns="38100" bIns="38100"/>
            <a:lstStyle/>
            <a:p>
              <a:pPr>
                <a:buClr>
                  <a:srgbClr val="FFFFFF"/>
                </a:buClr>
                <a:buSzPct val="100000"/>
              </a:pPr>
              <a:r>
                <a:rPr lang="en-US" dirty="0">
                  <a:solidFill>
                    <a:schemeClr val="bg1"/>
                  </a:solidFill>
                </a:rPr>
                <a:t>“</a:t>
              </a:r>
              <a:r>
                <a:rPr lang="en-US" dirty="0" err="1">
                  <a:solidFill>
                    <a:schemeClr val="bg1"/>
                  </a:solidFill>
                </a:rPr>
                <a:t>Ik</a:t>
              </a:r>
              <a:r>
                <a:rPr lang="en-US" dirty="0">
                  <a:solidFill>
                    <a:schemeClr val="bg1"/>
                  </a:solidFill>
                </a:rPr>
                <a:t> hoop </a:t>
              </a:r>
              <a:r>
                <a:rPr lang="en-US" dirty="0" err="1">
                  <a:solidFill>
                    <a:schemeClr val="bg1"/>
                  </a:solidFill>
                </a:rPr>
                <a:t>dat</a:t>
              </a:r>
              <a:r>
                <a:rPr lang="en-US" dirty="0">
                  <a:solidFill>
                    <a:schemeClr val="bg1"/>
                  </a:solidFill>
                </a:rPr>
                <a:t> we het </a:t>
              </a:r>
              <a:r>
                <a:rPr lang="en-US" dirty="0" err="1">
                  <a:solidFill>
                    <a:schemeClr val="bg1"/>
                  </a:solidFill>
                </a:rPr>
                <a:t>eens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kunnen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zijn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br>
                <a:rPr lang="en-US" dirty="0">
                  <a:solidFill>
                    <a:schemeClr val="bg1"/>
                  </a:solidFill>
                </a:rPr>
              </a:br>
              <a:r>
                <a:rPr lang="en-US" dirty="0" err="1">
                  <a:solidFill>
                    <a:schemeClr val="bg1"/>
                  </a:solidFill>
                </a:rPr>
                <a:t>dat</a:t>
              </a:r>
              <a:r>
                <a:rPr lang="en-US" dirty="0">
                  <a:solidFill>
                    <a:schemeClr val="bg1"/>
                  </a:solidFill>
                </a:rPr>
                <a:t> we het </a:t>
              </a:r>
              <a:r>
                <a:rPr lang="en-US" dirty="0" err="1">
                  <a:solidFill>
                    <a:schemeClr val="bg1"/>
                  </a:solidFill>
                </a:rPr>
                <a:t>oneens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zijn</a:t>
              </a:r>
              <a:r>
                <a:rPr lang="en-US" dirty="0">
                  <a:solidFill>
                    <a:schemeClr val="bg1"/>
                  </a:solidFill>
                </a:rPr>
                <a:t> met </a:t>
              </a:r>
              <a:r>
                <a:rPr lang="en-US" dirty="0" err="1">
                  <a:solidFill>
                    <a:schemeClr val="bg1"/>
                  </a:solidFill>
                </a:rPr>
                <a:t>elkaar</a:t>
              </a:r>
              <a:r>
                <a:rPr lang="en-US" dirty="0">
                  <a:solidFill>
                    <a:schemeClr val="bg1"/>
                  </a:solidFill>
                </a:rPr>
                <a:t>. </a:t>
              </a:r>
              <a:r>
                <a:rPr lang="en-US" dirty="0" err="1">
                  <a:solidFill>
                    <a:schemeClr val="bg1"/>
                  </a:solidFill>
                </a:rPr>
                <a:t>Ik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respecteer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uw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mening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en</a:t>
              </a:r>
              <a:r>
                <a:rPr lang="en-US" dirty="0">
                  <a:solidFill>
                    <a:schemeClr val="bg1"/>
                  </a:solidFill>
                </a:rPr>
                <a:t> hoop </a:t>
              </a:r>
              <a:r>
                <a:rPr lang="en-US" dirty="0" err="1">
                  <a:solidFill>
                    <a:schemeClr val="bg1"/>
                  </a:solidFill>
                </a:rPr>
                <a:t>dat</a:t>
              </a:r>
              <a:r>
                <a:rPr lang="en-US" dirty="0">
                  <a:solidFill>
                    <a:schemeClr val="bg1"/>
                  </a:solidFill>
                </a:rPr>
                <a:t> u </a:t>
              </a:r>
              <a:r>
                <a:rPr lang="en-US" dirty="0" err="1">
                  <a:solidFill>
                    <a:schemeClr val="bg1"/>
                  </a:solidFill>
                </a:rPr>
                <a:t>mijn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mening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ook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kunt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r>
                <a:rPr lang="en-US" dirty="0" err="1">
                  <a:solidFill>
                    <a:schemeClr val="bg1"/>
                  </a:solidFill>
                </a:rPr>
                <a:t>respecteren</a:t>
              </a:r>
              <a:r>
                <a:rPr lang="en-US" dirty="0">
                  <a:solidFill>
                    <a:schemeClr val="bg1"/>
                  </a:solidFill>
                </a:rPr>
                <a:t>.”</a:t>
              </a:r>
            </a:p>
          </p:txBody>
        </p:sp>
      </p:grpSp>
      <p:sp>
        <p:nvSpPr>
          <p:cNvPr id="2" name="Rectangle 8">
            <a:extLst>
              <a:ext uri="{FF2B5EF4-FFF2-40B4-BE49-F238E27FC236}">
                <a16:creationId xmlns:a16="http://schemas.microsoft.com/office/drawing/2014/main" id="{C2C34D81-003E-2578-D72C-5A55D0A0EC53}"/>
              </a:ext>
            </a:extLst>
          </p:cNvPr>
          <p:cNvSpPr>
            <a:spLocks/>
          </p:cNvSpPr>
          <p:nvPr/>
        </p:nvSpPr>
        <p:spPr bwMode="auto">
          <a:xfrm>
            <a:off x="5014800" y="6120000"/>
            <a:ext cx="2289922" cy="353943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wrap="none" lIns="38100" tIns="38100" rIns="38100" bIns="38100"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cs typeface="Arial" charset="0"/>
              </a:rPr>
              <a:t>www.LEAPInstitute.org</a:t>
            </a:r>
            <a:endParaRPr lang="en-US" dirty="0">
              <a:cs typeface="Arial" charset="0"/>
              <a:sym typeface="Arial" charset="0"/>
            </a:endParaRP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E7CC27EC-B971-7923-DB32-53E1207E235C}"/>
              </a:ext>
            </a:extLst>
          </p:cNvPr>
          <p:cNvSpPr txBox="1">
            <a:spLocks/>
          </p:cNvSpPr>
          <p:nvPr/>
        </p:nvSpPr>
        <p:spPr>
          <a:xfrm>
            <a:off x="1440000" y="6480000"/>
            <a:ext cx="720000" cy="203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800" dirty="0">
              <a:latin typeface="Arial Narrow" pitchFamily="34" charset="0"/>
              <a:ea typeface="ヒラギノ角ゴ ProN W3"/>
            </a:endParaRPr>
          </a:p>
        </p:txBody>
      </p:sp>
      <p:grpSp>
        <p:nvGrpSpPr>
          <p:cNvPr id="4" name="Group 11">
            <a:extLst>
              <a:ext uri="{FF2B5EF4-FFF2-40B4-BE49-F238E27FC236}">
                <a16:creationId xmlns:a16="http://schemas.microsoft.com/office/drawing/2014/main" id="{20B9655E-0C1A-F897-FE65-E4E5ECF90A79}"/>
              </a:ext>
            </a:extLst>
          </p:cNvPr>
          <p:cNvGrpSpPr>
            <a:grpSpLocks/>
          </p:cNvGrpSpPr>
          <p:nvPr/>
        </p:nvGrpSpPr>
        <p:grpSpPr bwMode="auto">
          <a:xfrm>
            <a:off x="1566000" y="1296000"/>
            <a:ext cx="8964613" cy="314325"/>
            <a:chOff x="0" y="-24"/>
            <a:chExt cx="5647" cy="198"/>
          </a:xfrm>
        </p:grpSpPr>
        <p:sp>
          <p:nvSpPr>
            <p:cNvPr id="5" name="Rectangle 12">
              <a:extLst>
                <a:ext uri="{FF2B5EF4-FFF2-40B4-BE49-F238E27FC236}">
                  <a16:creationId xmlns:a16="http://schemas.microsoft.com/office/drawing/2014/main" id="{F284E071-C918-0E1A-D25A-48E7844F71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-24"/>
              <a:ext cx="408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8100" tIns="38100" rIns="38100" bIns="38100"/>
            <a:lstStyle/>
            <a:p>
              <a:r>
                <a:rPr lang="en-US" sz="2100" b="1" dirty="0">
                  <a:solidFill>
                    <a:srgbClr val="8E3065"/>
                  </a:solidFill>
                </a:rPr>
                <a:t>LEAP</a:t>
              </a:r>
              <a:r>
                <a:rPr lang="en-US" sz="2100" dirty="0">
                  <a:solidFill>
                    <a:srgbClr val="8E3065"/>
                  </a:solidFill>
                </a:rPr>
                <a:t>: </a:t>
              </a:r>
              <a:r>
                <a:rPr lang="en-US" sz="2100" b="1" dirty="0" err="1">
                  <a:solidFill>
                    <a:srgbClr val="8E3065"/>
                  </a:solidFill>
                </a:rPr>
                <a:t>L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uisteren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 err="1">
                  <a:solidFill>
                    <a:srgbClr val="8E3065"/>
                  </a:solidFill>
                </a:rPr>
                <a:t>E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mpathie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 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tonen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 err="1">
                  <a:solidFill>
                    <a:srgbClr val="8E3065"/>
                  </a:solidFill>
                </a:rPr>
                <a:t>A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kkoord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 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gaan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>
                  <a:solidFill>
                    <a:srgbClr val="8E3065"/>
                  </a:solidFill>
                </a:rPr>
                <a:t>P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artner    </a:t>
              </a:r>
            </a:p>
          </p:txBody>
        </p:sp>
        <p:sp>
          <p:nvSpPr>
            <p:cNvPr id="6" name="Rectangle 13">
              <a:extLst>
                <a:ext uri="{FF2B5EF4-FFF2-40B4-BE49-F238E27FC236}">
                  <a16:creationId xmlns:a16="http://schemas.microsoft.com/office/drawing/2014/main" id="{66C6E3B9-543B-631C-C9D3-6F4F836FA86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"/>
              <a:ext cx="342" cy="126"/>
            </a:xfrm>
            <a:prstGeom prst="rect">
              <a:avLst/>
            </a:prstGeom>
            <a:gradFill rotWithShape="0">
              <a:gsLst>
                <a:gs pos="0">
                  <a:srgbClr val="8E3065">
                    <a:alpha val="20000"/>
                  </a:srgbClr>
                </a:gs>
                <a:gs pos="100000">
                  <a:srgbClr val="8E3065">
                    <a:alpha val="80000"/>
                  </a:srgbClr>
                </a:gs>
              </a:gsLst>
              <a:lin ang="5400000" scaled="1"/>
            </a:gradFill>
            <a:ln w="12700" cap="flat">
              <a:solidFill>
                <a:srgbClr val="46A9C4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endParaRPr lang="en-US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7" name="Rectangle 14">
              <a:extLst>
                <a:ext uri="{FF2B5EF4-FFF2-40B4-BE49-F238E27FC236}">
                  <a16:creationId xmlns:a16="http://schemas.microsoft.com/office/drawing/2014/main" id="{B2738A55-876A-F528-C9D6-17220C110B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5" y="31"/>
              <a:ext cx="1392" cy="126"/>
            </a:xfrm>
            <a:prstGeom prst="rect">
              <a:avLst/>
            </a:prstGeom>
            <a:gradFill rotWithShape="0">
              <a:gsLst>
                <a:gs pos="0">
                  <a:srgbClr val="8E3065">
                    <a:alpha val="20000"/>
                  </a:srgbClr>
                </a:gs>
                <a:gs pos="100000">
                  <a:srgbClr val="8E3065">
                    <a:alpha val="80000"/>
                  </a:srgbClr>
                </a:gs>
              </a:gsLst>
              <a:lin ang="5400000" scaled="1"/>
            </a:gradFill>
            <a:ln w="12700" cap="flat">
              <a:solidFill>
                <a:srgbClr val="46A9C4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38100" tIns="38100" rIns="38100" bIns="38100" anchor="ctr"/>
            <a:lstStyle/>
            <a:p>
              <a:pPr algn="ctr">
                <a:defRPr/>
              </a:pPr>
              <a:r>
                <a:rPr lang="en-US" sz="40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/>
                  <a:ea typeface="ヒラギノ角ゴ ProN W3" charset="0"/>
                  <a:cs typeface="Arial Narrow"/>
                  <a:sym typeface="Gill Sans" charset="0"/>
                </a:rPr>
                <a:t>  </a:t>
              </a:r>
            </a:p>
          </p:txBody>
        </p:sp>
      </p:grp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4A0B94D4-A819-0D20-DC66-C273C7D6B41F}"/>
              </a:ext>
            </a:extLst>
          </p:cNvPr>
          <p:cNvSpPr txBox="1">
            <a:spLocks/>
          </p:cNvSpPr>
          <p:nvPr/>
        </p:nvSpPr>
        <p:spPr>
          <a:xfrm>
            <a:off x="1440000" y="6120000"/>
            <a:ext cx="720000" cy="3528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3936AEC-3E78-49DA-B918-5023C720626D}" type="slidenum">
              <a:rPr lang="en-US" sz="1800" smtClean="0">
                <a:ea typeface="ヒラギノ角ゴ ProN W3"/>
              </a:rPr>
              <a:pPr algn="l"/>
              <a:t>13</a:t>
            </a:fld>
            <a:endParaRPr lang="en-US" sz="1800" dirty="0">
              <a:ea typeface="ヒラギノ角ゴ ProN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7429888" presetClass="entr" presetSubtype="5802158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7429888" presetClass="entr" presetSubtype="5802137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7429888" presetClass="entr" presetSubtype="7515652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xfrm>
            <a:off x="1440000" y="720000"/>
            <a:ext cx="10515600" cy="1325563"/>
          </a:xfrm>
        </p:spPr>
        <p:txBody>
          <a:bodyPr anchor="t" anchorCtr="0">
            <a:normAutofit/>
          </a:bodyPr>
          <a:lstStyle/>
          <a:p>
            <a:pPr eaLnBrk="1" hangingPunct="1"/>
            <a:r>
              <a:rPr lang="en-US" sz="4000" b="1" dirty="0" err="1">
                <a:solidFill>
                  <a:srgbClr val="8E3065"/>
                </a:solidFill>
                <a:latin typeface="+mn-lt"/>
              </a:rPr>
              <a:t>E</a:t>
            </a:r>
            <a:r>
              <a:rPr lang="en-US" sz="4000" dirty="0" err="1">
                <a:solidFill>
                  <a:srgbClr val="8E3065"/>
                </a:solidFill>
                <a:latin typeface="+mn-lt"/>
              </a:rPr>
              <a:t>mpathie</a:t>
            </a:r>
            <a:r>
              <a:rPr lang="en-US" sz="4000" dirty="0">
                <a:solidFill>
                  <a:srgbClr val="8E3065"/>
                </a:solidFill>
                <a:latin typeface="+mn-lt"/>
              </a:rPr>
              <a:t> </a:t>
            </a:r>
            <a:r>
              <a:rPr lang="en-US" sz="4000" dirty="0" err="1">
                <a:solidFill>
                  <a:srgbClr val="8E3065"/>
                </a:solidFill>
                <a:latin typeface="+mn-lt"/>
              </a:rPr>
              <a:t>tonen</a:t>
            </a:r>
            <a:endParaRPr lang="en-US" sz="4000" dirty="0">
              <a:solidFill>
                <a:srgbClr val="8E3065"/>
              </a:solidFill>
              <a:latin typeface="+mn-lt"/>
            </a:endParaRPr>
          </a:p>
        </p:txBody>
      </p:sp>
      <p:sp>
        <p:nvSpPr>
          <p:cNvPr id="46086" name="Rectangle 6"/>
          <p:cNvSpPr>
            <a:spLocks noGrp="1" noChangeArrowheads="1"/>
          </p:cNvSpPr>
          <p:nvPr>
            <p:ph idx="1"/>
          </p:nvPr>
        </p:nvSpPr>
        <p:spPr>
          <a:xfrm>
            <a:off x="1980000" y="2160000"/>
            <a:ext cx="8229600" cy="3278187"/>
          </a:xfrm>
        </p:spPr>
        <p:txBody>
          <a:bodyPr/>
          <a:lstStyle/>
          <a:p>
            <a:pPr marL="0" indent="0">
              <a:spcBef>
                <a:spcPct val="0"/>
              </a:spcBef>
              <a:buClr>
                <a:srgbClr val="93CDDC"/>
              </a:buClr>
              <a:buNone/>
            </a:pPr>
            <a:r>
              <a:rPr lang="en-US" dirty="0" err="1">
                <a:solidFill>
                  <a:srgbClr val="595959"/>
                </a:solidFill>
              </a:rPr>
              <a:t>Strategisch</a:t>
            </a:r>
            <a:r>
              <a:rPr lang="en-US" dirty="0">
                <a:solidFill>
                  <a:srgbClr val="595959"/>
                </a:solidFill>
              </a:rPr>
              <a:t> </a:t>
            </a:r>
            <a:r>
              <a:rPr lang="en-US" dirty="0" err="1">
                <a:solidFill>
                  <a:srgbClr val="595959"/>
                </a:solidFill>
              </a:rPr>
              <a:t>empathie</a:t>
            </a:r>
            <a:r>
              <a:rPr lang="en-US" dirty="0">
                <a:solidFill>
                  <a:srgbClr val="595959"/>
                </a:solidFill>
              </a:rPr>
              <a:t> </a:t>
            </a:r>
            <a:r>
              <a:rPr lang="en-US" dirty="0" err="1">
                <a:solidFill>
                  <a:srgbClr val="595959"/>
                </a:solidFill>
              </a:rPr>
              <a:t>tonen</a:t>
            </a:r>
            <a:r>
              <a:rPr lang="en-US" dirty="0">
                <a:solidFill>
                  <a:srgbClr val="595959"/>
                </a:solidFill>
              </a:rPr>
              <a:t> </a:t>
            </a:r>
            <a:r>
              <a:rPr lang="en-US" dirty="0" err="1">
                <a:solidFill>
                  <a:srgbClr val="595959"/>
                </a:solidFill>
              </a:rPr>
              <a:t>voor</a:t>
            </a:r>
            <a:r>
              <a:rPr lang="en-US" dirty="0">
                <a:solidFill>
                  <a:srgbClr val="595959"/>
                </a:solidFill>
              </a:rPr>
              <a:t>:</a:t>
            </a:r>
          </a:p>
          <a:p>
            <a:pPr marL="817563" lvl="1" indent="-342900">
              <a:spcBef>
                <a:spcPts val="600"/>
              </a:spcBef>
              <a:buClr>
                <a:srgbClr val="8E3065"/>
              </a:buClr>
              <a:buSzPct val="90000"/>
            </a:pPr>
            <a:r>
              <a:rPr lang="en-US" dirty="0" err="1">
                <a:solidFill>
                  <a:srgbClr val="8E3065"/>
                </a:solidFill>
              </a:rPr>
              <a:t>Waanovertuigingen</a:t>
            </a:r>
            <a:endParaRPr lang="en-US" dirty="0">
              <a:solidFill>
                <a:srgbClr val="8E3065"/>
              </a:solidFill>
            </a:endParaRPr>
          </a:p>
          <a:p>
            <a:pPr marL="817563" lvl="1" indent="-342900">
              <a:spcBef>
                <a:spcPts val="600"/>
              </a:spcBef>
              <a:buClr>
                <a:srgbClr val="8E3065"/>
              </a:buClr>
              <a:buSzPct val="90000"/>
            </a:pPr>
            <a:r>
              <a:rPr lang="en-US" dirty="0" err="1">
                <a:solidFill>
                  <a:srgbClr val="8E3065"/>
                </a:solidFill>
              </a:rPr>
              <a:t>Verlangen</a:t>
            </a:r>
            <a:r>
              <a:rPr lang="en-US" dirty="0">
                <a:solidFill>
                  <a:srgbClr val="8E3065"/>
                </a:solidFill>
              </a:rPr>
              <a:t> om </a:t>
            </a:r>
            <a:r>
              <a:rPr lang="en-US" dirty="0" err="1">
                <a:solidFill>
                  <a:srgbClr val="8E3065"/>
                </a:solidFill>
              </a:rPr>
              <a:t>te</a:t>
            </a:r>
            <a:r>
              <a:rPr lang="en-US" dirty="0">
                <a:solidFill>
                  <a:srgbClr val="8E3065"/>
                </a:solidFill>
              </a:rPr>
              <a:t> </a:t>
            </a:r>
            <a:r>
              <a:rPr lang="en-US" dirty="0" err="1">
                <a:solidFill>
                  <a:srgbClr val="8E3065"/>
                </a:solidFill>
              </a:rPr>
              <a:t>bewijzen</a:t>
            </a:r>
            <a:r>
              <a:rPr lang="en-US" dirty="0">
                <a:solidFill>
                  <a:srgbClr val="8E3065"/>
                </a:solidFill>
              </a:rPr>
              <a:t> “</a:t>
            </a:r>
            <a:r>
              <a:rPr lang="en-US" dirty="0" err="1">
                <a:solidFill>
                  <a:srgbClr val="8E3065"/>
                </a:solidFill>
              </a:rPr>
              <a:t>Ik</a:t>
            </a:r>
            <a:r>
              <a:rPr lang="en-US" dirty="0">
                <a:solidFill>
                  <a:srgbClr val="8E3065"/>
                </a:solidFill>
              </a:rPr>
              <a:t> ben </a:t>
            </a:r>
            <a:r>
              <a:rPr lang="en-US" dirty="0" err="1">
                <a:solidFill>
                  <a:srgbClr val="8E3065"/>
                </a:solidFill>
              </a:rPr>
              <a:t>niet</a:t>
            </a:r>
            <a:r>
              <a:rPr lang="en-US" dirty="0">
                <a:solidFill>
                  <a:srgbClr val="8E3065"/>
                </a:solidFill>
              </a:rPr>
              <a:t> </a:t>
            </a:r>
            <a:r>
              <a:rPr lang="en-US" dirty="0" err="1">
                <a:solidFill>
                  <a:srgbClr val="8E3065"/>
                </a:solidFill>
              </a:rPr>
              <a:t>ziek</a:t>
            </a:r>
            <a:r>
              <a:rPr lang="en-US" dirty="0">
                <a:solidFill>
                  <a:srgbClr val="8E3065"/>
                </a:solidFill>
              </a:rPr>
              <a:t>!”</a:t>
            </a:r>
          </a:p>
          <a:p>
            <a:pPr marL="817563" lvl="1" indent="-342900">
              <a:spcBef>
                <a:spcPts val="600"/>
              </a:spcBef>
              <a:buClr>
                <a:srgbClr val="8E3065"/>
              </a:buClr>
              <a:buSzPct val="90000"/>
            </a:pPr>
            <a:r>
              <a:rPr lang="en-US" dirty="0">
                <a:solidFill>
                  <a:srgbClr val="8E3065"/>
                </a:solidFill>
              </a:rPr>
              <a:t>De wens om </a:t>
            </a:r>
            <a:r>
              <a:rPr lang="en-US" dirty="0" err="1">
                <a:solidFill>
                  <a:srgbClr val="8E3065"/>
                </a:solidFill>
              </a:rPr>
              <a:t>behandeling</a:t>
            </a:r>
            <a:r>
              <a:rPr lang="en-US" dirty="0">
                <a:solidFill>
                  <a:srgbClr val="8E3065"/>
                </a:solidFill>
              </a:rPr>
              <a:t> </a:t>
            </a:r>
            <a:r>
              <a:rPr lang="en-US" dirty="0" err="1">
                <a:solidFill>
                  <a:srgbClr val="8E3065"/>
                </a:solidFill>
              </a:rPr>
              <a:t>te</a:t>
            </a:r>
            <a:r>
              <a:rPr lang="en-US" dirty="0">
                <a:solidFill>
                  <a:srgbClr val="8E3065"/>
                </a:solidFill>
              </a:rPr>
              <a:t> </a:t>
            </a:r>
            <a:r>
              <a:rPr lang="en-US" dirty="0" err="1">
                <a:solidFill>
                  <a:srgbClr val="8E3065"/>
                </a:solidFill>
              </a:rPr>
              <a:t>mijden</a:t>
            </a:r>
            <a:endParaRPr lang="en-US" dirty="0">
              <a:solidFill>
                <a:srgbClr val="8E3065"/>
              </a:solidFill>
            </a:endParaRPr>
          </a:p>
          <a:p>
            <a:pPr marL="703263" lvl="1">
              <a:spcBef>
                <a:spcPts val="600"/>
              </a:spcBef>
              <a:buClr>
                <a:srgbClr val="31859B"/>
              </a:buClr>
            </a:pPr>
            <a:endParaRPr lang="en-US" dirty="0">
              <a:solidFill>
                <a:srgbClr val="31859B"/>
              </a:solidFill>
            </a:endParaRPr>
          </a:p>
          <a:p>
            <a:pPr marL="0" indent="0">
              <a:buClr>
                <a:srgbClr val="93CDDC"/>
              </a:buClr>
              <a:buNone/>
            </a:pPr>
            <a:r>
              <a:rPr lang="en-US" dirty="0">
                <a:solidFill>
                  <a:srgbClr val="595959"/>
                </a:solidFill>
              </a:rPr>
              <a:t>De </a:t>
            </a:r>
            <a:r>
              <a:rPr lang="en-US" dirty="0" err="1">
                <a:solidFill>
                  <a:srgbClr val="595959"/>
                </a:solidFill>
              </a:rPr>
              <a:t>ervaring</a:t>
            </a:r>
            <a:r>
              <a:rPr lang="en-US" dirty="0">
                <a:solidFill>
                  <a:srgbClr val="595959"/>
                </a:solidFill>
              </a:rPr>
              <a:t> </a:t>
            </a:r>
            <a:r>
              <a:rPr lang="en-US" dirty="0" err="1">
                <a:solidFill>
                  <a:srgbClr val="595959"/>
                </a:solidFill>
              </a:rPr>
              <a:t>normaliseren</a:t>
            </a:r>
            <a:endParaRPr lang="en-US" dirty="0">
              <a:solidFill>
                <a:srgbClr val="595959"/>
              </a:solidFill>
            </a:endParaRPr>
          </a:p>
        </p:txBody>
      </p:sp>
      <p:sp>
        <p:nvSpPr>
          <p:cNvPr id="54275" name="Rectangle 2"/>
          <p:cNvSpPr>
            <a:spLocks/>
          </p:cNvSpPr>
          <p:nvPr/>
        </p:nvSpPr>
        <p:spPr bwMode="auto">
          <a:xfrm>
            <a:off x="1981200" y="274638"/>
            <a:ext cx="4838700" cy="114300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wrap="none" lIns="38100" tIns="38100" rIns="38100" bIns="38100" anchor="ctr"/>
          <a:lstStyle/>
          <a:p>
            <a:endParaRPr lang="en-US" sz="3600" dirty="0">
              <a:solidFill>
                <a:srgbClr val="31859B"/>
              </a:solidFill>
              <a:latin typeface="Arial Narrow" pitchFamily="34" charset="0"/>
            </a:endParaRPr>
          </a:p>
        </p:txBody>
      </p:sp>
      <p:sp>
        <p:nvSpPr>
          <p:cNvPr id="54276" name="Rectangle 3"/>
          <p:cNvSpPr>
            <a:spLocks/>
          </p:cNvSpPr>
          <p:nvPr/>
        </p:nvSpPr>
        <p:spPr bwMode="auto">
          <a:xfrm>
            <a:off x="1981200" y="1598613"/>
            <a:ext cx="8242300" cy="452755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lIns="38100" tIns="38100" rIns="38100" bIns="38100"/>
          <a:lstStyle/>
          <a:p>
            <a:pPr marL="303213" indent="-303213">
              <a:spcBef>
                <a:spcPts val="663"/>
              </a:spcBef>
              <a:buClr>
                <a:srgbClr val="93CDDC"/>
              </a:buClr>
              <a:buSzPct val="100000"/>
              <a:defRPr/>
            </a:pPr>
            <a:endParaRPr lang="en-US" sz="2800" dirty="0">
              <a:solidFill>
                <a:srgbClr val="595959"/>
              </a:solidFill>
              <a:latin typeface="Arial Narrow" pitchFamily="34" charset="0"/>
              <a:ea typeface="Lucida Grande"/>
              <a:cs typeface="Lucida Grande"/>
              <a:sym typeface="Arial Narrow" pitchFamily="34" charset="0"/>
            </a:endParaRPr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8A57EB6F-37DD-3440-CF37-0EEC87FCD34E}"/>
              </a:ext>
            </a:extLst>
          </p:cNvPr>
          <p:cNvSpPr>
            <a:spLocks/>
          </p:cNvSpPr>
          <p:nvPr/>
        </p:nvSpPr>
        <p:spPr bwMode="auto">
          <a:xfrm>
            <a:off x="5014800" y="6120000"/>
            <a:ext cx="2289922" cy="353943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wrap="none" lIns="38100" tIns="38100" rIns="38100" bIns="38100"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cs typeface="Arial" charset="0"/>
              </a:rPr>
              <a:t>www.LEAPInstitute.org</a:t>
            </a:r>
            <a:endParaRPr lang="en-US" dirty="0">
              <a:cs typeface="Arial" charset="0"/>
              <a:sym typeface="Arial" charset="0"/>
            </a:endParaRP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B87F27CF-D7E0-2795-520A-0C4AF4BC820A}"/>
              </a:ext>
            </a:extLst>
          </p:cNvPr>
          <p:cNvSpPr txBox="1">
            <a:spLocks/>
          </p:cNvSpPr>
          <p:nvPr/>
        </p:nvSpPr>
        <p:spPr>
          <a:xfrm>
            <a:off x="1440000" y="6480000"/>
            <a:ext cx="720000" cy="203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800" dirty="0">
              <a:latin typeface="Arial Narrow" pitchFamily="34" charset="0"/>
              <a:ea typeface="ヒラギノ角ゴ ProN W3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9896E3-C1E1-A6F5-0EFB-B9968783B7F6}"/>
              </a:ext>
            </a:extLst>
          </p:cNvPr>
          <p:cNvSpPr txBox="1">
            <a:spLocks/>
          </p:cNvSpPr>
          <p:nvPr/>
        </p:nvSpPr>
        <p:spPr>
          <a:xfrm>
            <a:off x="1440000" y="6120000"/>
            <a:ext cx="720000" cy="3528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3936AEC-3E78-49DA-B918-5023C720626D}" type="slidenum">
              <a:rPr lang="en-US" sz="1800" smtClean="0">
                <a:ea typeface="ヒラギノ角ゴ ProN W3"/>
              </a:rPr>
              <a:pPr algn="l"/>
              <a:t>14</a:t>
            </a:fld>
            <a:endParaRPr lang="en-US" sz="1800" dirty="0">
              <a:ea typeface="ヒラギノ角ゴ ProN W3"/>
            </a:endParaRPr>
          </a:p>
        </p:txBody>
      </p:sp>
      <p:grpSp>
        <p:nvGrpSpPr>
          <p:cNvPr id="5" name="Group 11">
            <a:extLst>
              <a:ext uri="{FF2B5EF4-FFF2-40B4-BE49-F238E27FC236}">
                <a16:creationId xmlns:a16="http://schemas.microsoft.com/office/drawing/2014/main" id="{3A271929-4857-F9D8-E6C2-67E44B8CF4FF}"/>
              </a:ext>
            </a:extLst>
          </p:cNvPr>
          <p:cNvGrpSpPr>
            <a:grpSpLocks/>
          </p:cNvGrpSpPr>
          <p:nvPr/>
        </p:nvGrpSpPr>
        <p:grpSpPr bwMode="auto">
          <a:xfrm>
            <a:off x="1566000" y="1296000"/>
            <a:ext cx="8964613" cy="314325"/>
            <a:chOff x="0" y="-24"/>
            <a:chExt cx="5647" cy="198"/>
          </a:xfrm>
        </p:grpSpPr>
        <p:sp>
          <p:nvSpPr>
            <p:cNvPr id="6" name="Rectangle 12">
              <a:extLst>
                <a:ext uri="{FF2B5EF4-FFF2-40B4-BE49-F238E27FC236}">
                  <a16:creationId xmlns:a16="http://schemas.microsoft.com/office/drawing/2014/main" id="{DC7FBFA6-380F-71E3-151F-A84BD4E4CB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-24"/>
              <a:ext cx="408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8100" tIns="38100" rIns="38100" bIns="38100"/>
            <a:lstStyle/>
            <a:p>
              <a:r>
                <a:rPr lang="en-US" sz="2100" b="1" dirty="0">
                  <a:solidFill>
                    <a:srgbClr val="8E3065"/>
                  </a:solidFill>
                </a:rPr>
                <a:t>LEAP</a:t>
              </a:r>
              <a:r>
                <a:rPr lang="en-US" sz="2100" dirty="0">
                  <a:solidFill>
                    <a:srgbClr val="8E3065"/>
                  </a:solidFill>
                </a:rPr>
                <a:t>: </a:t>
              </a:r>
              <a:r>
                <a:rPr lang="en-US" sz="2100" b="1" dirty="0" err="1">
                  <a:solidFill>
                    <a:srgbClr val="8E3065"/>
                  </a:solidFill>
                </a:rPr>
                <a:t>L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uisteren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 err="1">
                  <a:solidFill>
                    <a:srgbClr val="8E3065"/>
                  </a:solidFill>
                </a:rPr>
                <a:t>E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mpathie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 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tonen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 err="1">
                  <a:solidFill>
                    <a:srgbClr val="8E3065"/>
                  </a:solidFill>
                </a:rPr>
                <a:t>A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kkoord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 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gaan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>
                  <a:solidFill>
                    <a:srgbClr val="8E3065"/>
                  </a:solidFill>
                </a:rPr>
                <a:t>P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artner    </a:t>
              </a:r>
            </a:p>
          </p:txBody>
        </p:sp>
        <p:sp>
          <p:nvSpPr>
            <p:cNvPr id="7" name="Rectangle 13">
              <a:extLst>
                <a:ext uri="{FF2B5EF4-FFF2-40B4-BE49-F238E27FC236}">
                  <a16:creationId xmlns:a16="http://schemas.microsoft.com/office/drawing/2014/main" id="{8EB49BB6-95B0-A3FB-4058-3F75937C7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"/>
              <a:ext cx="342" cy="126"/>
            </a:xfrm>
            <a:prstGeom prst="rect">
              <a:avLst/>
            </a:prstGeom>
            <a:gradFill rotWithShape="0">
              <a:gsLst>
                <a:gs pos="0">
                  <a:srgbClr val="8E3065">
                    <a:alpha val="20000"/>
                  </a:srgbClr>
                </a:gs>
                <a:gs pos="100000">
                  <a:srgbClr val="8E3065">
                    <a:alpha val="80000"/>
                  </a:srgbClr>
                </a:gs>
              </a:gsLst>
              <a:lin ang="5400000" scaled="1"/>
            </a:gradFill>
            <a:ln w="12700" cap="flat">
              <a:solidFill>
                <a:srgbClr val="46A9C4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endParaRPr lang="en-US" dirty="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8" name="Rectangle 14">
              <a:extLst>
                <a:ext uri="{FF2B5EF4-FFF2-40B4-BE49-F238E27FC236}">
                  <a16:creationId xmlns:a16="http://schemas.microsoft.com/office/drawing/2014/main" id="{78365129-836D-C3EF-0B35-256C0D9CE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5" y="31"/>
              <a:ext cx="1392" cy="126"/>
            </a:xfrm>
            <a:prstGeom prst="rect">
              <a:avLst/>
            </a:prstGeom>
            <a:gradFill rotWithShape="0">
              <a:gsLst>
                <a:gs pos="0">
                  <a:srgbClr val="8E3065">
                    <a:alpha val="20000"/>
                  </a:srgbClr>
                </a:gs>
                <a:gs pos="100000">
                  <a:srgbClr val="8E3065">
                    <a:alpha val="80000"/>
                  </a:srgbClr>
                </a:gs>
              </a:gsLst>
              <a:lin ang="5400000" scaled="1"/>
            </a:gradFill>
            <a:ln w="12700" cap="flat">
              <a:solidFill>
                <a:srgbClr val="46A9C4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38100" tIns="38100" rIns="38100" bIns="38100" anchor="ctr"/>
            <a:lstStyle/>
            <a:p>
              <a:pPr algn="ctr">
                <a:defRPr/>
              </a:pPr>
              <a:r>
                <a:rPr lang="en-US" sz="40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/>
                  <a:ea typeface="ヒラギノ角ゴ ProN W3" charset="0"/>
                  <a:cs typeface="Arial Narrow"/>
                  <a:sym typeface="Gill Sans" charset="0"/>
                </a:rPr>
                <a:t>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7430656" presetClass="entr" presetSubtype="7523622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7430656" presetClass="entr" presetSubtype="7523622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67430656" presetClass="entr" presetSubtype="7523622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7430656" presetClass="entr" presetSubtype="7523622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7430656" presetClass="entr" presetSubtype="7523622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6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xfrm>
            <a:off x="1440000" y="720000"/>
            <a:ext cx="10515600" cy="1325563"/>
          </a:xfrm>
        </p:spPr>
        <p:txBody>
          <a:bodyPr anchor="t" anchorCtr="0"/>
          <a:lstStyle/>
          <a:p>
            <a:pPr eaLnBrk="1" hangingPunct="1"/>
            <a:r>
              <a:rPr lang="en-US" sz="4000" b="1" dirty="0" err="1">
                <a:solidFill>
                  <a:srgbClr val="8E3065"/>
                </a:solidFill>
                <a:latin typeface="+mn-lt"/>
              </a:rPr>
              <a:t>A</a:t>
            </a:r>
            <a:r>
              <a:rPr lang="en-US" sz="4000" dirty="0" err="1">
                <a:solidFill>
                  <a:srgbClr val="8E3065"/>
                </a:solidFill>
                <a:latin typeface="+mn-lt"/>
              </a:rPr>
              <a:t>kkoord</a:t>
            </a:r>
            <a:r>
              <a:rPr lang="en-US" sz="4000" dirty="0">
                <a:solidFill>
                  <a:srgbClr val="8E3065"/>
                </a:solidFill>
                <a:latin typeface="+mn-lt"/>
              </a:rPr>
              <a:t> </a:t>
            </a:r>
            <a:r>
              <a:rPr lang="en-US" sz="4000" dirty="0" err="1">
                <a:solidFill>
                  <a:srgbClr val="8E3065"/>
                </a:solidFill>
                <a:latin typeface="+mn-lt"/>
              </a:rPr>
              <a:t>gaan</a:t>
            </a:r>
            <a:endParaRPr lang="en-US" sz="4000" dirty="0">
              <a:solidFill>
                <a:srgbClr val="8E3065"/>
              </a:solidFill>
              <a:latin typeface="+mn-lt"/>
            </a:endParaRPr>
          </a:p>
        </p:txBody>
      </p:sp>
      <p:sp>
        <p:nvSpPr>
          <p:cNvPr id="48134" name="Rectangle 6"/>
          <p:cNvSpPr>
            <a:spLocks noGrp="1" noChangeArrowheads="1"/>
          </p:cNvSpPr>
          <p:nvPr>
            <p:ph idx="1"/>
          </p:nvPr>
        </p:nvSpPr>
        <p:spPr>
          <a:xfrm>
            <a:off x="1981200" y="2160000"/>
            <a:ext cx="8477250" cy="1325564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8E3065"/>
              </a:buClr>
              <a:buSzPct val="90000"/>
            </a:pPr>
            <a:r>
              <a:rPr lang="en-US" dirty="0" err="1"/>
              <a:t>Bespreek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</a:t>
            </a:r>
            <a:r>
              <a:rPr lang="en-US" dirty="0" err="1"/>
              <a:t>waargenomen</a:t>
            </a:r>
            <a:r>
              <a:rPr lang="en-US" dirty="0"/>
              <a:t> </a:t>
            </a:r>
            <a:r>
              <a:rPr lang="en-US" dirty="0" err="1"/>
              <a:t>problemen</a:t>
            </a:r>
            <a:r>
              <a:rPr lang="en-US" dirty="0"/>
              <a:t>/</a:t>
            </a:r>
            <a:r>
              <a:rPr lang="en-US" dirty="0" err="1"/>
              <a:t>symptomen</a:t>
            </a:r>
            <a:endParaRPr lang="en-US" dirty="0"/>
          </a:p>
          <a:p>
            <a:pPr>
              <a:buClr>
                <a:srgbClr val="8E3065"/>
              </a:buClr>
              <a:buSzPct val="90000"/>
            </a:pPr>
            <a:r>
              <a:rPr lang="en-US" dirty="0" err="1"/>
              <a:t>Bespreek</a:t>
            </a:r>
            <a:r>
              <a:rPr lang="en-US" dirty="0"/>
              <a:t> </a:t>
            </a:r>
            <a:r>
              <a:rPr lang="en-US" dirty="0" err="1"/>
              <a:t>voordelen</a:t>
            </a:r>
            <a:r>
              <a:rPr lang="en-US" dirty="0"/>
              <a:t> en </a:t>
            </a:r>
            <a:r>
              <a:rPr lang="en-US" dirty="0" err="1"/>
              <a:t>nadelen</a:t>
            </a:r>
            <a:r>
              <a:rPr lang="en-US" dirty="0"/>
              <a:t> van </a:t>
            </a:r>
            <a:r>
              <a:rPr lang="en-US" dirty="0" err="1"/>
              <a:t>behandeling</a:t>
            </a:r>
            <a:endParaRPr lang="en-US" dirty="0"/>
          </a:p>
        </p:txBody>
      </p:sp>
      <p:sp>
        <p:nvSpPr>
          <p:cNvPr id="56324" name="Rectangle 3"/>
          <p:cNvSpPr>
            <a:spLocks/>
          </p:cNvSpPr>
          <p:nvPr/>
        </p:nvSpPr>
        <p:spPr bwMode="auto">
          <a:xfrm>
            <a:off x="1981200" y="1598613"/>
            <a:ext cx="8242300" cy="452755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lIns="38100" tIns="38100" rIns="38100" bIns="38100"/>
          <a:lstStyle/>
          <a:p>
            <a:pPr marL="303213" indent="-303213">
              <a:spcBef>
                <a:spcPts val="663"/>
              </a:spcBef>
              <a:buClr>
                <a:srgbClr val="93CDDC"/>
              </a:buClr>
              <a:buSzPct val="100000"/>
              <a:defRPr/>
            </a:pPr>
            <a:endParaRPr lang="en-US" sz="2800" dirty="0">
              <a:solidFill>
                <a:srgbClr val="595959"/>
              </a:solidFill>
              <a:latin typeface="Arial Narrow" pitchFamily="34" charset="0"/>
              <a:ea typeface="Lucida Grande"/>
              <a:cs typeface="Lucida Grande"/>
              <a:sym typeface="Arial Narrow" pitchFamily="34" charset="0"/>
            </a:endParaRP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1981200" y="6518275"/>
            <a:ext cx="21590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 sz="900" dirty="0">
              <a:solidFill>
                <a:srgbClr val="0D3650"/>
              </a:solidFill>
              <a:latin typeface="Arial" charset="0"/>
              <a:cs typeface="Arial" charset="0"/>
              <a:sym typeface="Arial" charset="0"/>
            </a:endParaRPr>
          </a:p>
        </p:txBody>
      </p:sp>
      <p:grpSp>
        <p:nvGrpSpPr>
          <p:cNvPr id="48137" name="Group 9"/>
          <p:cNvGrpSpPr>
            <a:grpSpLocks/>
          </p:cNvGrpSpPr>
          <p:nvPr/>
        </p:nvGrpSpPr>
        <p:grpSpPr bwMode="auto">
          <a:xfrm>
            <a:off x="1981201" y="3962401"/>
            <a:ext cx="8220075" cy="1057275"/>
            <a:chOff x="0" y="0"/>
            <a:chExt cx="5178" cy="666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48138" name="AutoShape 10"/>
            <p:cNvSpPr>
              <a:spLocks/>
            </p:cNvSpPr>
            <p:nvPr/>
          </p:nvSpPr>
          <p:spPr bwMode="auto">
            <a:xfrm>
              <a:off x="0" y="0"/>
              <a:ext cx="5178" cy="666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367" y="0"/>
                  </a:moveTo>
                  <a:lnTo>
                    <a:pt x="21600" y="0"/>
                  </a:lnTo>
                  <a:lnTo>
                    <a:pt x="21600" y="18743"/>
                  </a:lnTo>
                  <a:cubicBezTo>
                    <a:pt x="21600" y="20321"/>
                    <a:pt x="21435" y="21600"/>
                    <a:pt x="21233" y="21600"/>
                  </a:cubicBezTo>
                  <a:lnTo>
                    <a:pt x="0" y="21600"/>
                  </a:lnTo>
                  <a:lnTo>
                    <a:pt x="0" y="2857"/>
                  </a:lnTo>
                  <a:cubicBezTo>
                    <a:pt x="0" y="1279"/>
                    <a:pt x="165" y="0"/>
                    <a:pt x="367" y="0"/>
                  </a:cubicBezTo>
                  <a:close/>
                  <a:moveTo>
                    <a:pt x="367" y="0"/>
                  </a:moveTo>
                </a:path>
              </a:pathLst>
            </a:custGeom>
            <a:solidFill>
              <a:srgbClr val="8E3065">
                <a:alpha val="70000"/>
              </a:srgbClr>
            </a:solidFill>
            <a:ln w="12700" cap="rnd">
              <a:noFill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endParaRPr lang="en-US" dirty="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56336" name="Rectangle 11"/>
            <p:cNvSpPr>
              <a:spLocks/>
            </p:cNvSpPr>
            <p:nvPr/>
          </p:nvSpPr>
          <p:spPr bwMode="auto">
            <a:xfrm>
              <a:off x="25" y="181"/>
              <a:ext cx="5128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Erken </a:t>
              </a:r>
              <a:r>
                <a:rPr lang="en-US" sz="2800" b="1" dirty="0" err="1">
                  <a:solidFill>
                    <a:schemeClr val="bg1"/>
                  </a:solidFill>
                </a:rPr>
                <a:t>dat</a:t>
              </a:r>
              <a:r>
                <a:rPr lang="en-US" sz="2800" b="1" dirty="0">
                  <a:solidFill>
                    <a:schemeClr val="bg1"/>
                  </a:solidFill>
                </a:rPr>
                <a:t> u het </a:t>
              </a:r>
              <a:r>
                <a:rPr lang="en-US" sz="2800" b="1" dirty="0" err="1">
                  <a:solidFill>
                    <a:schemeClr val="bg1"/>
                  </a:solidFill>
                </a:rPr>
                <a:t>samen</a:t>
              </a:r>
              <a:r>
                <a:rPr lang="en-US" sz="2800" b="1" dirty="0">
                  <a:solidFill>
                    <a:schemeClr val="bg1"/>
                  </a:solidFill>
                </a:rPr>
                <a:t> </a:t>
              </a:r>
              <a:r>
                <a:rPr lang="en-US" sz="2800" b="1" dirty="0" err="1">
                  <a:solidFill>
                    <a:schemeClr val="bg1"/>
                  </a:solidFill>
                </a:rPr>
                <a:t>niet</a:t>
              </a:r>
              <a:r>
                <a:rPr lang="en-US" sz="2800" b="1" dirty="0">
                  <a:solidFill>
                    <a:schemeClr val="bg1"/>
                  </a:solidFill>
                </a:rPr>
                <a:t> </a:t>
              </a:r>
              <a:r>
                <a:rPr lang="en-US" sz="2800" b="1" dirty="0" err="1">
                  <a:solidFill>
                    <a:schemeClr val="bg1"/>
                  </a:solidFill>
                </a:rPr>
                <a:t>eens</a:t>
              </a:r>
              <a:r>
                <a:rPr lang="en-US" sz="2800" b="1" dirty="0">
                  <a:solidFill>
                    <a:schemeClr val="bg1"/>
                  </a:solidFill>
                </a:rPr>
                <a:t> </a:t>
              </a:r>
              <a:r>
                <a:rPr lang="en-US" sz="2800" b="1" dirty="0" err="1">
                  <a:solidFill>
                    <a:schemeClr val="bg1"/>
                  </a:solidFill>
                </a:rPr>
                <a:t>wordt</a:t>
              </a:r>
              <a:r>
                <a:rPr lang="en-US" sz="2800" b="1" dirty="0">
                  <a:solidFill>
                    <a:schemeClr val="bg1"/>
                  </a:solidFill>
                </a:rPr>
                <a:t> </a:t>
              </a:r>
            </a:p>
          </p:txBody>
        </p:sp>
      </p:grpSp>
      <p:sp>
        <p:nvSpPr>
          <p:cNvPr id="2" name="Rectangle 8">
            <a:extLst>
              <a:ext uri="{FF2B5EF4-FFF2-40B4-BE49-F238E27FC236}">
                <a16:creationId xmlns:a16="http://schemas.microsoft.com/office/drawing/2014/main" id="{85ECEE5B-C51D-C2CC-16A6-AE96C46A1447}"/>
              </a:ext>
            </a:extLst>
          </p:cNvPr>
          <p:cNvSpPr>
            <a:spLocks/>
          </p:cNvSpPr>
          <p:nvPr/>
        </p:nvSpPr>
        <p:spPr bwMode="auto">
          <a:xfrm>
            <a:off x="5014800" y="6120000"/>
            <a:ext cx="2289922" cy="353943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wrap="none" lIns="38100" tIns="38100" rIns="38100" bIns="38100"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cs typeface="Arial" charset="0"/>
              </a:rPr>
              <a:t>www.LEAPInstitute.org</a:t>
            </a:r>
            <a:endParaRPr lang="en-US" dirty="0">
              <a:cs typeface="Arial" charset="0"/>
              <a:sym typeface="Arial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7279B-864C-63B1-6497-5FBE7F813706}"/>
              </a:ext>
            </a:extLst>
          </p:cNvPr>
          <p:cNvSpPr txBox="1">
            <a:spLocks/>
          </p:cNvSpPr>
          <p:nvPr/>
        </p:nvSpPr>
        <p:spPr>
          <a:xfrm>
            <a:off x="1440000" y="6120000"/>
            <a:ext cx="720000" cy="3528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3936AEC-3E78-49DA-B918-5023C720626D}" type="slidenum">
              <a:rPr lang="en-US" sz="1800" smtClean="0">
                <a:ea typeface="ヒラギノ角ゴ ProN W3"/>
              </a:rPr>
              <a:pPr algn="l"/>
              <a:t>15</a:t>
            </a:fld>
            <a:endParaRPr lang="en-US" sz="1800" dirty="0">
              <a:ea typeface="ヒラギノ角ゴ ProN W3"/>
            </a:endParaRPr>
          </a:p>
        </p:txBody>
      </p:sp>
      <p:grpSp>
        <p:nvGrpSpPr>
          <p:cNvPr id="5" name="Group 11">
            <a:extLst>
              <a:ext uri="{FF2B5EF4-FFF2-40B4-BE49-F238E27FC236}">
                <a16:creationId xmlns:a16="http://schemas.microsoft.com/office/drawing/2014/main" id="{814E926B-8A55-2A85-E1E9-2A530DF20F62}"/>
              </a:ext>
            </a:extLst>
          </p:cNvPr>
          <p:cNvGrpSpPr>
            <a:grpSpLocks/>
          </p:cNvGrpSpPr>
          <p:nvPr/>
        </p:nvGrpSpPr>
        <p:grpSpPr bwMode="auto">
          <a:xfrm>
            <a:off x="1566000" y="1296000"/>
            <a:ext cx="8964613" cy="314325"/>
            <a:chOff x="0" y="-24"/>
            <a:chExt cx="5647" cy="198"/>
          </a:xfrm>
        </p:grpSpPr>
        <p:sp>
          <p:nvSpPr>
            <p:cNvPr id="6" name="Rectangle 12">
              <a:extLst>
                <a:ext uri="{FF2B5EF4-FFF2-40B4-BE49-F238E27FC236}">
                  <a16:creationId xmlns:a16="http://schemas.microsoft.com/office/drawing/2014/main" id="{1175713D-DC4E-394D-E2CC-3729095E37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" y="-24"/>
              <a:ext cx="408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8100" tIns="38100" rIns="38100" bIns="38100"/>
            <a:lstStyle/>
            <a:p>
              <a:r>
                <a:rPr lang="en-US" sz="2100" b="1" dirty="0">
                  <a:solidFill>
                    <a:srgbClr val="8E3065"/>
                  </a:solidFill>
                </a:rPr>
                <a:t>LEAP</a:t>
              </a:r>
              <a:r>
                <a:rPr lang="en-US" sz="2100" dirty="0">
                  <a:solidFill>
                    <a:srgbClr val="8E3065"/>
                  </a:solidFill>
                </a:rPr>
                <a:t>: </a:t>
              </a:r>
              <a:r>
                <a:rPr lang="en-US" sz="2100" b="1" dirty="0" err="1">
                  <a:solidFill>
                    <a:srgbClr val="8E3065"/>
                  </a:solidFill>
                </a:rPr>
                <a:t>L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uisteren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 err="1">
                  <a:solidFill>
                    <a:srgbClr val="8E3065"/>
                  </a:solidFill>
                </a:rPr>
                <a:t>E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mpathie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 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tonen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 err="1">
                  <a:solidFill>
                    <a:srgbClr val="8E3065"/>
                  </a:solidFill>
                </a:rPr>
                <a:t>A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kkoord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 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gaan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>
                  <a:solidFill>
                    <a:srgbClr val="8E3065"/>
                  </a:solidFill>
                </a:rPr>
                <a:t>P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artner    </a:t>
              </a:r>
            </a:p>
          </p:txBody>
        </p:sp>
        <p:sp>
          <p:nvSpPr>
            <p:cNvPr id="7" name="Rectangle 13">
              <a:extLst>
                <a:ext uri="{FF2B5EF4-FFF2-40B4-BE49-F238E27FC236}">
                  <a16:creationId xmlns:a16="http://schemas.microsoft.com/office/drawing/2014/main" id="{9F0B9CBC-FFA3-B658-049C-88278438382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"/>
              <a:ext cx="342" cy="126"/>
            </a:xfrm>
            <a:prstGeom prst="rect">
              <a:avLst/>
            </a:prstGeom>
            <a:gradFill rotWithShape="0">
              <a:gsLst>
                <a:gs pos="0">
                  <a:srgbClr val="8E3065">
                    <a:alpha val="20000"/>
                  </a:srgbClr>
                </a:gs>
                <a:gs pos="100000">
                  <a:srgbClr val="8E3065">
                    <a:alpha val="80000"/>
                  </a:srgbClr>
                </a:gs>
              </a:gsLst>
              <a:lin ang="5400000" scaled="1"/>
            </a:gradFill>
            <a:ln w="12700" cap="flat">
              <a:solidFill>
                <a:srgbClr val="46A9C4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endParaRPr lang="en-US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8" name="Rectangle 14">
              <a:extLst>
                <a:ext uri="{FF2B5EF4-FFF2-40B4-BE49-F238E27FC236}">
                  <a16:creationId xmlns:a16="http://schemas.microsoft.com/office/drawing/2014/main" id="{88CEE5B1-83B1-64D5-7EF9-F896BE8B28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5" y="31"/>
              <a:ext cx="1392" cy="126"/>
            </a:xfrm>
            <a:prstGeom prst="rect">
              <a:avLst/>
            </a:prstGeom>
            <a:gradFill rotWithShape="0">
              <a:gsLst>
                <a:gs pos="0">
                  <a:srgbClr val="8E3065">
                    <a:alpha val="20000"/>
                  </a:srgbClr>
                </a:gs>
                <a:gs pos="100000">
                  <a:srgbClr val="8E3065">
                    <a:alpha val="80000"/>
                  </a:srgbClr>
                </a:gs>
              </a:gsLst>
              <a:lin ang="5400000" scaled="1"/>
            </a:gradFill>
            <a:ln w="12700" cap="flat">
              <a:solidFill>
                <a:srgbClr val="46A9C4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38100" tIns="38100" rIns="38100" bIns="38100" anchor="ctr"/>
            <a:lstStyle/>
            <a:p>
              <a:pPr algn="ctr">
                <a:defRPr/>
              </a:pPr>
              <a:r>
                <a:rPr lang="en-US" sz="40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/>
                  <a:ea typeface="ヒラギノ角ゴ ProN W3" charset="0"/>
                  <a:cs typeface="Arial Narrow"/>
                  <a:sym typeface="Gill Sans" charset="0"/>
                </a:rPr>
                <a:t>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7431424" presetClass="entr" presetSubtype="753588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7431424" presetClass="entr" presetSubtype="753588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7431424" presetClass="entr" presetSubtype="580214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4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4" name="Rectangle 6"/>
          <p:cNvSpPr>
            <a:spLocks noGrp="1" noChangeArrowheads="1"/>
          </p:cNvSpPr>
          <p:nvPr>
            <p:ph type="title"/>
          </p:nvPr>
        </p:nvSpPr>
        <p:spPr>
          <a:xfrm>
            <a:off x="1440000" y="720000"/>
            <a:ext cx="10515600" cy="1325563"/>
          </a:xfrm>
        </p:spPr>
        <p:txBody>
          <a:bodyPr anchor="t" anchorCtr="0">
            <a:normAutofit/>
          </a:bodyPr>
          <a:lstStyle/>
          <a:p>
            <a:pPr eaLnBrk="1" hangingPunct="1"/>
            <a:r>
              <a:rPr lang="en-US" sz="4000" b="1" dirty="0">
                <a:solidFill>
                  <a:srgbClr val="8E3065"/>
                </a:solidFill>
                <a:latin typeface="+mn-lt"/>
              </a:rPr>
              <a:t>P</a:t>
            </a:r>
            <a:r>
              <a:rPr lang="en-US" sz="4000" dirty="0">
                <a:solidFill>
                  <a:srgbClr val="8E3065"/>
                </a:solidFill>
                <a:latin typeface="+mn-lt"/>
              </a:rPr>
              <a:t>artner</a:t>
            </a:r>
          </a:p>
        </p:txBody>
      </p:sp>
      <p:sp>
        <p:nvSpPr>
          <p:cNvPr id="58372" name="Rectangle 3"/>
          <p:cNvSpPr>
            <a:spLocks/>
          </p:cNvSpPr>
          <p:nvPr/>
        </p:nvSpPr>
        <p:spPr bwMode="auto">
          <a:xfrm>
            <a:off x="1981200" y="1598613"/>
            <a:ext cx="8242300" cy="452755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lIns="38100" tIns="38100" rIns="38100" bIns="38100"/>
          <a:lstStyle/>
          <a:p>
            <a:pPr marL="303213" indent="-303213">
              <a:spcBef>
                <a:spcPts val="663"/>
              </a:spcBef>
              <a:buClr>
                <a:srgbClr val="93CDDC"/>
              </a:buClr>
              <a:buSzPct val="100000"/>
              <a:defRPr/>
            </a:pPr>
            <a:endParaRPr lang="en-US" sz="2800" dirty="0">
              <a:solidFill>
                <a:srgbClr val="595959"/>
              </a:solidFill>
              <a:latin typeface="Arial Narrow" pitchFamily="34" charset="0"/>
              <a:ea typeface="Lucida Grande"/>
              <a:cs typeface="Lucida Grande"/>
              <a:sym typeface="Arial Narrow" pitchFamily="34" charset="0"/>
            </a:endParaRP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1981200" y="6518275"/>
            <a:ext cx="21590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 sz="900" dirty="0">
              <a:solidFill>
                <a:srgbClr val="0D3650"/>
              </a:solidFill>
              <a:latin typeface="Arial" charset="0"/>
              <a:cs typeface="Arial" charset="0"/>
              <a:sym typeface="Arial" charset="0"/>
            </a:endParaRPr>
          </a:p>
        </p:txBody>
      </p:sp>
      <p:grpSp>
        <p:nvGrpSpPr>
          <p:cNvPr id="58376" name="Group 8"/>
          <p:cNvGrpSpPr>
            <a:grpSpLocks/>
          </p:cNvGrpSpPr>
          <p:nvPr/>
        </p:nvGrpSpPr>
        <p:grpSpPr bwMode="auto">
          <a:xfrm>
            <a:off x="2070000" y="2984502"/>
            <a:ext cx="8220075" cy="1057275"/>
            <a:chOff x="-25" y="53"/>
            <a:chExt cx="5178" cy="666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50185" name="AutoShape 9"/>
            <p:cNvSpPr>
              <a:spLocks/>
            </p:cNvSpPr>
            <p:nvPr/>
          </p:nvSpPr>
          <p:spPr bwMode="auto">
            <a:xfrm>
              <a:off x="-25" y="53"/>
              <a:ext cx="5178" cy="666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367" y="0"/>
                  </a:moveTo>
                  <a:lnTo>
                    <a:pt x="21600" y="0"/>
                  </a:lnTo>
                  <a:lnTo>
                    <a:pt x="21600" y="18743"/>
                  </a:lnTo>
                  <a:cubicBezTo>
                    <a:pt x="21600" y="20321"/>
                    <a:pt x="21435" y="21600"/>
                    <a:pt x="21233" y="21600"/>
                  </a:cubicBezTo>
                  <a:lnTo>
                    <a:pt x="0" y="21600"/>
                  </a:lnTo>
                  <a:lnTo>
                    <a:pt x="0" y="2857"/>
                  </a:lnTo>
                  <a:cubicBezTo>
                    <a:pt x="0" y="1279"/>
                    <a:pt x="165" y="0"/>
                    <a:pt x="367" y="0"/>
                  </a:cubicBezTo>
                  <a:close/>
                  <a:moveTo>
                    <a:pt x="367" y="0"/>
                  </a:moveTo>
                </a:path>
              </a:pathLst>
            </a:custGeom>
            <a:solidFill>
              <a:srgbClr val="8E3065">
                <a:alpha val="70000"/>
              </a:srgbClr>
            </a:solidFill>
            <a:ln w="12700" cap="rnd">
              <a:noFill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endParaRPr lang="en-US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58383" name="Rectangle 10"/>
            <p:cNvSpPr>
              <a:spLocks/>
            </p:cNvSpPr>
            <p:nvPr/>
          </p:nvSpPr>
          <p:spPr bwMode="auto">
            <a:xfrm>
              <a:off x="-13" y="101"/>
              <a:ext cx="5166" cy="56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</a:rPr>
                <a:t>Ga </a:t>
              </a:r>
              <a:r>
                <a:rPr lang="en-US" sz="2800" b="1" dirty="0" err="1">
                  <a:solidFill>
                    <a:schemeClr val="bg1"/>
                  </a:solidFill>
                </a:rPr>
                <a:t>verder</a:t>
              </a:r>
              <a:r>
                <a:rPr lang="en-US" sz="2800" b="1" dirty="0">
                  <a:solidFill>
                    <a:schemeClr val="bg1"/>
                  </a:solidFill>
                </a:rPr>
                <a:t> met de </a:t>
              </a:r>
              <a:r>
                <a:rPr lang="en-US" sz="2800" b="1" dirty="0" err="1">
                  <a:solidFill>
                    <a:schemeClr val="bg1"/>
                  </a:solidFill>
                </a:rPr>
                <a:t>doelen</a:t>
              </a:r>
              <a:r>
                <a:rPr lang="en-US" sz="2800" b="1" dirty="0">
                  <a:solidFill>
                    <a:schemeClr val="bg1"/>
                  </a:solidFill>
                </a:rPr>
                <a:t> </a:t>
              </a:r>
              <a:r>
                <a:rPr lang="en-US" sz="2800" b="1" dirty="0" err="1">
                  <a:solidFill>
                    <a:schemeClr val="bg1"/>
                  </a:solidFill>
                </a:rPr>
                <a:t>waarbij</a:t>
              </a:r>
              <a:r>
                <a:rPr lang="en-US" sz="2800" b="1" dirty="0">
                  <a:solidFill>
                    <a:schemeClr val="bg1"/>
                  </a:solidFill>
                </a:rPr>
                <a:t> u het er over </a:t>
              </a:r>
              <a:r>
                <a:rPr lang="en-US" sz="2800" b="1" dirty="0" err="1">
                  <a:solidFill>
                    <a:schemeClr val="bg1"/>
                  </a:solidFill>
                </a:rPr>
                <a:t>eens</a:t>
              </a:r>
              <a:r>
                <a:rPr lang="en-US" sz="2800" b="1" dirty="0">
                  <a:solidFill>
                    <a:schemeClr val="bg1"/>
                  </a:solidFill>
                </a:rPr>
                <a:t> bent </a:t>
              </a:r>
              <a:r>
                <a:rPr lang="en-US" sz="2800" b="1" dirty="0" err="1">
                  <a:solidFill>
                    <a:schemeClr val="bg1"/>
                  </a:solidFill>
                </a:rPr>
                <a:t>dat</a:t>
              </a:r>
              <a:r>
                <a:rPr lang="en-US" sz="2800" b="1" dirty="0">
                  <a:solidFill>
                    <a:schemeClr val="bg1"/>
                  </a:solidFill>
                </a:rPr>
                <a:t> ze </a:t>
              </a:r>
              <a:r>
                <a:rPr lang="en-US" sz="2800" b="1" dirty="0" err="1">
                  <a:solidFill>
                    <a:schemeClr val="bg1"/>
                  </a:solidFill>
                </a:rPr>
                <a:t>samen</a:t>
              </a:r>
              <a:r>
                <a:rPr lang="en-US" sz="2800" b="1" dirty="0">
                  <a:solidFill>
                    <a:schemeClr val="bg1"/>
                  </a:solidFill>
                </a:rPr>
                <a:t> </a:t>
              </a:r>
              <a:r>
                <a:rPr lang="en-US" sz="2800" b="1" dirty="0" err="1">
                  <a:solidFill>
                    <a:schemeClr val="bg1"/>
                  </a:solidFill>
                </a:rPr>
                <a:t>kunnen</a:t>
              </a:r>
              <a:r>
                <a:rPr lang="en-US" sz="2800" b="1" dirty="0">
                  <a:solidFill>
                    <a:schemeClr val="bg1"/>
                  </a:solidFill>
                </a:rPr>
                <a:t> </a:t>
              </a:r>
              <a:r>
                <a:rPr lang="en-US" sz="2800" b="1" dirty="0" err="1">
                  <a:solidFill>
                    <a:schemeClr val="bg1"/>
                  </a:solidFill>
                </a:rPr>
                <a:t>worden</a:t>
              </a:r>
              <a:r>
                <a:rPr lang="en-US" sz="2800" b="1" dirty="0">
                  <a:solidFill>
                    <a:schemeClr val="bg1"/>
                  </a:solidFill>
                </a:rPr>
                <a:t> </a:t>
              </a:r>
              <a:r>
                <a:rPr lang="en-US" sz="2800" b="1" dirty="0" err="1">
                  <a:solidFill>
                    <a:schemeClr val="bg1"/>
                  </a:solidFill>
                </a:rPr>
                <a:t>opgelost</a:t>
              </a:r>
              <a:endParaRPr lang="en-US" sz="2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377" name="Group 11"/>
          <p:cNvGrpSpPr>
            <a:grpSpLocks/>
          </p:cNvGrpSpPr>
          <p:nvPr/>
        </p:nvGrpSpPr>
        <p:grpSpPr bwMode="auto">
          <a:xfrm>
            <a:off x="1566000" y="1296000"/>
            <a:ext cx="8964613" cy="314325"/>
            <a:chOff x="0" y="-24"/>
            <a:chExt cx="5647" cy="198"/>
          </a:xfrm>
        </p:grpSpPr>
        <p:sp>
          <p:nvSpPr>
            <p:cNvPr id="58379" name="Rectangle 12"/>
            <p:cNvSpPr>
              <a:spLocks/>
            </p:cNvSpPr>
            <p:nvPr/>
          </p:nvSpPr>
          <p:spPr bwMode="auto">
            <a:xfrm>
              <a:off x="363" y="-24"/>
              <a:ext cx="408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8100" tIns="38100" rIns="38100" bIns="38100"/>
            <a:lstStyle/>
            <a:p>
              <a:r>
                <a:rPr lang="en-US" sz="2100" b="1" dirty="0">
                  <a:solidFill>
                    <a:srgbClr val="8E3065"/>
                  </a:solidFill>
                </a:rPr>
                <a:t>LEAP</a:t>
              </a:r>
              <a:r>
                <a:rPr lang="en-US" sz="2100" dirty="0">
                  <a:solidFill>
                    <a:srgbClr val="8E3065"/>
                  </a:solidFill>
                </a:rPr>
                <a:t>: </a:t>
              </a:r>
              <a:r>
                <a:rPr lang="en-US" sz="2100" b="1" dirty="0" err="1">
                  <a:solidFill>
                    <a:srgbClr val="8E3065"/>
                  </a:solidFill>
                </a:rPr>
                <a:t>L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uisteren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 err="1">
                  <a:solidFill>
                    <a:srgbClr val="8E3065"/>
                  </a:solidFill>
                </a:rPr>
                <a:t>E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mpathie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 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tonen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 err="1">
                  <a:solidFill>
                    <a:srgbClr val="8E3065"/>
                  </a:solidFill>
                </a:rPr>
                <a:t>A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kkoord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 </a:t>
              </a:r>
              <a:r>
                <a:rPr lang="en-US" sz="2100" dirty="0" err="1">
                  <a:solidFill>
                    <a:srgbClr val="8E3065"/>
                  </a:solidFill>
                  <a:cs typeface="Arial" charset="0"/>
                </a:rPr>
                <a:t>gaan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, </a:t>
              </a:r>
              <a:r>
                <a:rPr lang="en-US" sz="2100" b="1" dirty="0">
                  <a:solidFill>
                    <a:srgbClr val="8E3065"/>
                  </a:solidFill>
                </a:rPr>
                <a:t>P</a:t>
              </a:r>
              <a:r>
                <a:rPr lang="en-US" sz="2100" dirty="0">
                  <a:solidFill>
                    <a:srgbClr val="8E3065"/>
                  </a:solidFill>
                  <a:cs typeface="Arial" charset="0"/>
                </a:rPr>
                <a:t>artner    </a:t>
              </a:r>
            </a:p>
          </p:txBody>
        </p:sp>
        <p:sp>
          <p:nvSpPr>
            <p:cNvPr id="50189" name="Rectangle 13"/>
            <p:cNvSpPr>
              <a:spLocks/>
            </p:cNvSpPr>
            <p:nvPr/>
          </p:nvSpPr>
          <p:spPr bwMode="auto">
            <a:xfrm>
              <a:off x="0" y="48"/>
              <a:ext cx="342" cy="126"/>
            </a:xfrm>
            <a:prstGeom prst="rect">
              <a:avLst/>
            </a:prstGeom>
            <a:gradFill rotWithShape="0">
              <a:gsLst>
                <a:gs pos="0">
                  <a:srgbClr val="8E3065">
                    <a:alpha val="20000"/>
                  </a:srgbClr>
                </a:gs>
                <a:gs pos="100000">
                  <a:srgbClr val="8E3065">
                    <a:alpha val="80000"/>
                  </a:srgbClr>
                </a:gs>
              </a:gsLst>
              <a:lin ang="5400000" scaled="1"/>
            </a:gradFill>
            <a:ln w="12700" cap="flat">
              <a:solidFill>
                <a:srgbClr val="46A9C4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endParaRPr lang="en-US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50190" name="Rectangle 14"/>
            <p:cNvSpPr>
              <a:spLocks/>
            </p:cNvSpPr>
            <p:nvPr/>
          </p:nvSpPr>
          <p:spPr bwMode="auto">
            <a:xfrm>
              <a:off x="4255" y="31"/>
              <a:ext cx="1392" cy="126"/>
            </a:xfrm>
            <a:prstGeom prst="rect">
              <a:avLst/>
            </a:prstGeom>
            <a:gradFill rotWithShape="0">
              <a:gsLst>
                <a:gs pos="0">
                  <a:srgbClr val="8E3065">
                    <a:alpha val="20000"/>
                  </a:srgbClr>
                </a:gs>
                <a:gs pos="100000">
                  <a:srgbClr val="8E3065">
                    <a:alpha val="80000"/>
                  </a:srgbClr>
                </a:gs>
              </a:gsLst>
              <a:lin ang="5400000" scaled="1"/>
            </a:gradFill>
            <a:ln w="12700" cap="flat">
              <a:solidFill>
                <a:srgbClr val="46A9C4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38100" tIns="38100" rIns="38100" bIns="38100" anchor="ctr"/>
            <a:lstStyle/>
            <a:p>
              <a:pPr algn="ctr">
                <a:defRPr/>
              </a:pPr>
              <a:r>
                <a:rPr lang="en-US" sz="40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/>
                  <a:ea typeface="ヒラギノ角ゴ ProN W3" charset="0"/>
                  <a:cs typeface="Arial Narrow"/>
                  <a:sym typeface="Gill Sans" charset="0"/>
                </a:rPr>
                <a:t>  </a:t>
              </a:r>
            </a:p>
          </p:txBody>
        </p:sp>
      </p:grpSp>
      <p:sp>
        <p:nvSpPr>
          <p:cNvPr id="2" name="Rectangle 8">
            <a:extLst>
              <a:ext uri="{FF2B5EF4-FFF2-40B4-BE49-F238E27FC236}">
                <a16:creationId xmlns:a16="http://schemas.microsoft.com/office/drawing/2014/main" id="{15103FD8-2A1B-4D3A-C419-3F54EA5C103B}"/>
              </a:ext>
            </a:extLst>
          </p:cNvPr>
          <p:cNvSpPr>
            <a:spLocks/>
          </p:cNvSpPr>
          <p:nvPr/>
        </p:nvSpPr>
        <p:spPr bwMode="auto">
          <a:xfrm>
            <a:off x="5014800" y="6120000"/>
            <a:ext cx="2289922" cy="353943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wrap="none" lIns="38100" tIns="38100" rIns="38100" bIns="38100"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cs typeface="Arial" charset="0"/>
              </a:rPr>
              <a:t>www.LEAPInstitute.org</a:t>
            </a:r>
            <a:endParaRPr lang="en-US" dirty="0">
              <a:cs typeface="Arial" charset="0"/>
              <a:sym typeface="Arial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DC408-422E-CFA4-68C6-45D0161B3282}"/>
              </a:ext>
            </a:extLst>
          </p:cNvPr>
          <p:cNvSpPr txBox="1">
            <a:spLocks/>
          </p:cNvSpPr>
          <p:nvPr/>
        </p:nvSpPr>
        <p:spPr>
          <a:xfrm>
            <a:off x="1440000" y="6120000"/>
            <a:ext cx="720000" cy="3528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3936AEC-3E78-49DA-B918-5023C720626D}" type="slidenum">
              <a:rPr lang="en-US" sz="1800" smtClean="0">
                <a:ea typeface="ヒラギノ角ゴ ProN W3"/>
              </a:rPr>
              <a:pPr algn="l"/>
              <a:t>16</a:t>
            </a:fld>
            <a:endParaRPr lang="en-US" sz="1800" dirty="0">
              <a:ea typeface="ヒラギノ角ゴ ProN W3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0" name="Rectangle 6"/>
          <p:cNvSpPr>
            <a:spLocks noGrp="1" noChangeArrowheads="1"/>
          </p:cNvSpPr>
          <p:nvPr>
            <p:ph type="title"/>
          </p:nvPr>
        </p:nvSpPr>
        <p:spPr>
          <a:xfrm>
            <a:off x="1440000" y="720000"/>
            <a:ext cx="10515600" cy="1325563"/>
          </a:xfrm>
        </p:spPr>
        <p:txBody>
          <a:bodyPr anchor="t" anchorCtr="0">
            <a:normAutofit/>
          </a:bodyPr>
          <a:lstStyle/>
          <a:p>
            <a:pPr eaLnBrk="1" hangingPunct="1"/>
            <a:r>
              <a:rPr lang="en-US" sz="4000" b="1" dirty="0">
                <a:solidFill>
                  <a:srgbClr val="8E3065"/>
                </a:solidFill>
                <a:latin typeface="+mn-lt"/>
              </a:rPr>
              <a:t>LEAP</a:t>
            </a:r>
          </a:p>
        </p:txBody>
      </p:sp>
      <p:sp>
        <p:nvSpPr>
          <p:cNvPr id="62471" name="Rectangle 7"/>
          <p:cNvSpPr>
            <a:spLocks noGrp="1" noChangeArrowheads="1"/>
          </p:cNvSpPr>
          <p:nvPr>
            <p:ph idx="1"/>
          </p:nvPr>
        </p:nvSpPr>
        <p:spPr>
          <a:xfrm>
            <a:off x="1440000" y="1440000"/>
            <a:ext cx="8229600" cy="4324420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en-US" dirty="0" err="1"/>
              <a:t>Hulpmiddelen</a:t>
            </a:r>
            <a:endParaRPr lang="en-US" dirty="0"/>
          </a:p>
          <a:p>
            <a:pPr marL="417513" lvl="1" indent="0">
              <a:spcBef>
                <a:spcPts val="600"/>
              </a:spcBef>
              <a:buNone/>
            </a:pPr>
            <a:endParaRPr lang="en-US" dirty="0"/>
          </a:p>
          <a:p>
            <a:pPr marL="417513" lvl="1" indent="0">
              <a:spcBef>
                <a:spcPts val="600"/>
              </a:spcBef>
              <a:buNone/>
            </a:pPr>
            <a:r>
              <a:rPr lang="en-US" dirty="0" err="1"/>
              <a:t>www.LEAPInstitute.org</a:t>
            </a:r>
            <a:endParaRPr lang="en-US" dirty="0"/>
          </a:p>
          <a:p>
            <a:pPr marL="417513" lvl="1" indent="0">
              <a:spcBef>
                <a:spcPts val="600"/>
              </a:spcBef>
              <a:buNone/>
            </a:pPr>
            <a:endParaRPr lang="en-US" dirty="0"/>
          </a:p>
          <a:p>
            <a:pPr marL="417513" lvl="1" indent="0">
              <a:spcBef>
                <a:spcPts val="600"/>
              </a:spcBef>
              <a:buNone/>
            </a:pPr>
            <a:r>
              <a:rPr lang="en-US" sz="6400" b="1" dirty="0" err="1">
                <a:solidFill>
                  <a:srgbClr val="8E3065"/>
                </a:solidFill>
              </a:rPr>
              <a:t>iLEAP</a:t>
            </a:r>
            <a:endParaRPr lang="en-US" sz="6400" dirty="0">
              <a:solidFill>
                <a:srgbClr val="8E3065"/>
              </a:solidFill>
            </a:endParaRPr>
          </a:p>
        </p:txBody>
      </p:sp>
      <p:sp>
        <p:nvSpPr>
          <p:cNvPr id="62467" name="Rectangle 2"/>
          <p:cNvSpPr>
            <a:spLocks/>
          </p:cNvSpPr>
          <p:nvPr/>
        </p:nvSpPr>
        <p:spPr bwMode="auto">
          <a:xfrm>
            <a:off x="1981200" y="274638"/>
            <a:ext cx="4838700" cy="114300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wrap="none" lIns="38100" tIns="38100" rIns="38100" bIns="38100" anchor="ctr"/>
          <a:lstStyle/>
          <a:p>
            <a:endParaRPr lang="en-US" sz="3600" dirty="0">
              <a:solidFill>
                <a:srgbClr val="31859B"/>
              </a:solidFill>
              <a:latin typeface="Arial Narrow" pitchFamily="34" charset="0"/>
            </a:endParaRPr>
          </a:p>
        </p:txBody>
      </p:sp>
      <p:sp>
        <p:nvSpPr>
          <p:cNvPr id="62468" name="Rectangle 3"/>
          <p:cNvSpPr>
            <a:spLocks/>
          </p:cNvSpPr>
          <p:nvPr/>
        </p:nvSpPr>
        <p:spPr bwMode="auto">
          <a:xfrm>
            <a:off x="1981200" y="1598613"/>
            <a:ext cx="8242300" cy="452755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lIns="38100" tIns="38100" rIns="38100" bIns="38100"/>
          <a:lstStyle/>
          <a:p>
            <a:pPr marL="303213" indent="-303213">
              <a:spcBef>
                <a:spcPts val="663"/>
              </a:spcBef>
              <a:buClr>
                <a:srgbClr val="93CDDC"/>
              </a:buClr>
              <a:buSzPct val="100000"/>
              <a:defRPr/>
            </a:pPr>
            <a:endParaRPr lang="en-US" sz="2800" dirty="0">
              <a:solidFill>
                <a:srgbClr val="595959"/>
              </a:solidFill>
              <a:latin typeface="Arial Narrow" pitchFamily="34" charset="0"/>
              <a:ea typeface="Lucida Grande"/>
              <a:cs typeface="Lucida Grande"/>
              <a:sym typeface="Arial Narrow" pitchFamily="34" charset="0"/>
            </a:endParaRPr>
          </a:p>
        </p:txBody>
      </p:sp>
      <p:grpSp>
        <p:nvGrpSpPr>
          <p:cNvPr id="62473" name="Group 17"/>
          <p:cNvGrpSpPr>
            <a:grpSpLocks/>
          </p:cNvGrpSpPr>
          <p:nvPr/>
        </p:nvGrpSpPr>
        <p:grpSpPr bwMode="auto">
          <a:xfrm rot="366762">
            <a:off x="5940000" y="2520000"/>
            <a:ext cx="2133600" cy="3200400"/>
            <a:chOff x="0" y="0"/>
            <a:chExt cx="776" cy="1508"/>
          </a:xfrm>
        </p:grpSpPr>
        <p:sp>
          <p:nvSpPr>
            <p:cNvPr id="62477" name="Rectangle 18"/>
            <p:cNvSpPr>
              <a:spLocks/>
            </p:cNvSpPr>
            <p:nvPr/>
          </p:nvSpPr>
          <p:spPr bwMode="auto">
            <a:xfrm>
              <a:off x="0" y="0"/>
              <a:ext cx="776" cy="1508"/>
            </a:xfrm>
            <a:prstGeom prst="rect">
              <a:avLst/>
            </a:prstGeom>
            <a:solidFill>
              <a:srgbClr val="000000"/>
            </a:solidFill>
            <a:ln w="127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nl-BE"/>
            </a:p>
          </p:txBody>
        </p:sp>
        <p:pic>
          <p:nvPicPr>
            <p:cNvPr id="33811" name="Picture 19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776" cy="1508"/>
            </a:xfrm>
            <a:prstGeom prst="rect">
              <a:avLst/>
            </a:prstGeom>
            <a:noFill/>
            <a:ln w="12700" cap="flat">
              <a:solidFill>
                <a:schemeClr val="tx1"/>
              </a:solidFill>
              <a:prstDash val="solid"/>
              <a:miter lim="800000"/>
              <a:headEnd/>
              <a:tailEnd/>
            </a:ln>
            <a:effectLst>
              <a:outerShdw dist="38099" dir="2700000" algn="ctr" rotWithShape="0">
                <a:schemeClr val="bg2">
                  <a:alpha val="39999"/>
                </a:schemeClr>
              </a:outerShdw>
            </a:effectLst>
          </p:spPr>
        </p:pic>
      </p:grpSp>
      <p:sp>
        <p:nvSpPr>
          <p:cNvPr id="62474" name="Rectangle 21"/>
          <p:cNvSpPr>
            <a:spLocks/>
          </p:cNvSpPr>
          <p:nvPr/>
        </p:nvSpPr>
        <p:spPr bwMode="auto">
          <a:xfrm>
            <a:off x="1981200" y="5562600"/>
            <a:ext cx="820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 anchor="b"/>
          <a:lstStyle/>
          <a:p>
            <a:pPr marL="190500" indent="-190500"/>
            <a:endParaRPr lang="nl-BE" sz="1100">
              <a:latin typeface="Arial Narrow" pitchFamily="34" charset="0"/>
              <a:ea typeface="Lucida Grande"/>
              <a:cs typeface="Lucida Grande"/>
              <a:sym typeface="Arial Narrow" pitchFamily="34" charset="0"/>
            </a:endParaRPr>
          </a:p>
        </p:txBody>
      </p:sp>
      <p:pic>
        <p:nvPicPr>
          <p:cNvPr id="33800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849576">
            <a:off x="7920000" y="720000"/>
            <a:ext cx="2362200" cy="373380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  <a:effectLst>
            <a:outerShdw dist="38099" dir="2700000" algn="ctr" rotWithShape="0">
              <a:schemeClr val="bg2">
                <a:alpha val="39999"/>
              </a:schemeClr>
            </a:outerShdw>
          </a:effectLst>
        </p:spPr>
      </p:pic>
      <p:sp>
        <p:nvSpPr>
          <p:cNvPr id="2" name="Rectangle 8">
            <a:extLst>
              <a:ext uri="{FF2B5EF4-FFF2-40B4-BE49-F238E27FC236}">
                <a16:creationId xmlns:a16="http://schemas.microsoft.com/office/drawing/2014/main" id="{1CE79CB0-88D4-4B4F-0F53-04F9C5B5748A}"/>
              </a:ext>
            </a:extLst>
          </p:cNvPr>
          <p:cNvSpPr>
            <a:spLocks/>
          </p:cNvSpPr>
          <p:nvPr/>
        </p:nvSpPr>
        <p:spPr bwMode="auto">
          <a:xfrm>
            <a:off x="5014800" y="6120000"/>
            <a:ext cx="2289922" cy="353943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wrap="none" lIns="38100" tIns="38100" rIns="38100" bIns="38100"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cs typeface="Arial" charset="0"/>
              </a:rPr>
              <a:t>www.LEAPInstitute.org</a:t>
            </a:r>
            <a:endParaRPr lang="en-US" dirty="0">
              <a:cs typeface="Arial" charset="0"/>
              <a:sym typeface="Arial" charset="0"/>
            </a:endParaRP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A52C2BB6-4096-A83E-C7EB-A7119371B8F8}"/>
              </a:ext>
            </a:extLst>
          </p:cNvPr>
          <p:cNvSpPr txBox="1">
            <a:spLocks/>
          </p:cNvSpPr>
          <p:nvPr/>
        </p:nvSpPr>
        <p:spPr>
          <a:xfrm>
            <a:off x="1440000" y="6120000"/>
            <a:ext cx="720000" cy="3528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3936AEC-3E78-49DA-B918-5023C720626D}" type="slidenum">
              <a:rPr lang="en-US" sz="1800" smtClean="0">
                <a:ea typeface="ヒラギノ角ゴ ProN W3"/>
              </a:rPr>
              <a:pPr algn="l"/>
              <a:t>17</a:t>
            </a:fld>
            <a:endParaRPr lang="en-US" sz="1800" dirty="0">
              <a:ea typeface="ヒラギノ角ゴ ProN W3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6"/>
          <p:cNvSpPr>
            <a:spLocks noGrp="1" noChangeArrowheads="1"/>
          </p:cNvSpPr>
          <p:nvPr>
            <p:ph type="title"/>
          </p:nvPr>
        </p:nvSpPr>
        <p:spPr>
          <a:xfrm>
            <a:off x="838800" y="720000"/>
            <a:ext cx="10515600" cy="1325563"/>
          </a:xfrm>
        </p:spPr>
        <p:txBody>
          <a:bodyPr anchor="t" anchorCtr="0">
            <a:normAutofit/>
          </a:bodyPr>
          <a:lstStyle/>
          <a:p>
            <a:pPr algn="ctr" eaLnBrk="1" hangingPunct="1"/>
            <a:r>
              <a:rPr lang="en-US" sz="4000" dirty="0">
                <a:solidFill>
                  <a:srgbClr val="8E3065"/>
                </a:solidFill>
                <a:latin typeface="+mn-lt"/>
              </a:rPr>
              <a:t>“</a:t>
            </a:r>
            <a:r>
              <a:rPr lang="en-US" sz="4000" dirty="0" err="1">
                <a:solidFill>
                  <a:srgbClr val="8E3065"/>
                </a:solidFill>
                <a:latin typeface="+mn-lt"/>
              </a:rPr>
              <a:t>Ontkenning</a:t>
            </a:r>
            <a:r>
              <a:rPr lang="en-US" sz="4000" dirty="0">
                <a:solidFill>
                  <a:srgbClr val="8E3065"/>
                </a:solidFill>
                <a:latin typeface="+mn-lt"/>
              </a:rPr>
              <a:t>” van de </a:t>
            </a:r>
            <a:r>
              <a:rPr lang="en-US" sz="4000" dirty="0" err="1">
                <a:solidFill>
                  <a:srgbClr val="8E3065"/>
                </a:solidFill>
                <a:latin typeface="+mn-lt"/>
              </a:rPr>
              <a:t>ziekte</a:t>
            </a:r>
            <a:r>
              <a:rPr lang="en-US" sz="4000" dirty="0">
                <a:solidFill>
                  <a:srgbClr val="8E3065"/>
                </a:solidFill>
                <a:latin typeface="+mn-lt"/>
              </a:rPr>
              <a:t> in het </a:t>
            </a:r>
            <a:r>
              <a:rPr lang="en-US" sz="4000" dirty="0" err="1">
                <a:solidFill>
                  <a:srgbClr val="8E3065"/>
                </a:solidFill>
                <a:latin typeface="+mn-lt"/>
              </a:rPr>
              <a:t>nieuws</a:t>
            </a:r>
            <a:r>
              <a:rPr lang="en-US" sz="4000" dirty="0">
                <a:solidFill>
                  <a:srgbClr val="8E3065"/>
                </a:solidFill>
                <a:latin typeface="+mn-lt"/>
              </a:rPr>
              <a:t> 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idx="1"/>
          </p:nvPr>
        </p:nvSpPr>
        <p:spPr>
          <a:xfrm>
            <a:off x="1440000" y="1620000"/>
            <a:ext cx="2880000" cy="400050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ct val="0"/>
              </a:spcBef>
              <a:buNone/>
            </a:pPr>
            <a:r>
              <a:rPr lang="en-US" sz="2100" dirty="0" err="1"/>
              <a:t>Onvoldoende</a:t>
            </a:r>
            <a:r>
              <a:rPr lang="en-US" sz="2100" dirty="0"/>
              <a:t> </a:t>
            </a:r>
            <a:r>
              <a:rPr lang="en-US" sz="2100" dirty="0" err="1"/>
              <a:t>inzicht</a:t>
            </a:r>
            <a:r>
              <a:rPr lang="en-US" sz="2100" dirty="0"/>
              <a:t> in </a:t>
            </a:r>
            <a:r>
              <a:rPr lang="en-US" sz="2100" dirty="0" err="1"/>
              <a:t>schizofrenie</a:t>
            </a:r>
            <a:r>
              <a:rPr lang="en-US" sz="2100" dirty="0"/>
              <a:t> </a:t>
            </a:r>
            <a:r>
              <a:rPr lang="en-US" sz="2100" dirty="0" err="1"/>
              <a:t>en</a:t>
            </a:r>
            <a:r>
              <a:rPr lang="en-US" sz="2100" dirty="0"/>
              <a:t> </a:t>
            </a:r>
            <a:br>
              <a:rPr lang="en-US" sz="2100" dirty="0"/>
            </a:br>
            <a:r>
              <a:rPr lang="en-US" sz="2100" dirty="0" err="1"/>
              <a:t>bipolaire</a:t>
            </a:r>
            <a:r>
              <a:rPr lang="en-US" sz="2100" dirty="0"/>
              <a:t> </a:t>
            </a:r>
            <a:r>
              <a:rPr lang="en-US" sz="2100" dirty="0" err="1"/>
              <a:t>stoornis</a:t>
            </a:r>
            <a:r>
              <a:rPr lang="en-US" sz="2100" dirty="0"/>
              <a:t> </a:t>
            </a:r>
            <a:r>
              <a:rPr lang="en-US" sz="2100" dirty="0" err="1"/>
              <a:t>komt</a:t>
            </a:r>
            <a:r>
              <a:rPr lang="en-US" sz="2100" dirty="0"/>
              <a:t> zo </a:t>
            </a:r>
            <a:r>
              <a:rPr lang="en-US" sz="2100" dirty="0" err="1"/>
              <a:t>vaak</a:t>
            </a:r>
            <a:r>
              <a:rPr lang="en-US" sz="2100" dirty="0"/>
              <a:t> </a:t>
            </a:r>
            <a:r>
              <a:rPr lang="en-US" sz="2100" dirty="0" err="1"/>
              <a:t>voor</a:t>
            </a:r>
            <a:r>
              <a:rPr lang="en-US" sz="2100" dirty="0"/>
              <a:t>…</a:t>
            </a:r>
            <a:endParaRPr lang="en-US" sz="2100" dirty="0">
              <a:sym typeface="Verdana" pitchFamily="34" charset="0"/>
            </a:endParaRPr>
          </a:p>
        </p:txBody>
      </p:sp>
      <p:grpSp>
        <p:nvGrpSpPr>
          <p:cNvPr id="10248" name="Group 8"/>
          <p:cNvGrpSpPr>
            <a:grpSpLocks/>
          </p:cNvGrpSpPr>
          <p:nvPr/>
        </p:nvGrpSpPr>
        <p:grpSpPr bwMode="auto">
          <a:xfrm>
            <a:off x="1260612" y="1620554"/>
            <a:ext cx="9636126" cy="4235247"/>
            <a:chOff x="-113" y="-113"/>
            <a:chExt cx="6070" cy="2667"/>
          </a:xfrm>
        </p:grpSpPr>
        <p:sp>
          <p:nvSpPr>
            <p:cNvPr id="29708" name="Rectangle 9"/>
            <p:cNvSpPr>
              <a:spLocks/>
            </p:cNvSpPr>
            <p:nvPr/>
          </p:nvSpPr>
          <p:spPr bwMode="auto">
            <a:xfrm>
              <a:off x="-113" y="1927"/>
              <a:ext cx="1920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8100" tIns="38100" rIns="38100" bIns="38100" anchor="ctr"/>
            <a:lstStyle/>
            <a:p>
              <a:pPr marL="303213" indent="-303213" algn="r">
                <a:spcBef>
                  <a:spcPts val="263"/>
                </a:spcBef>
              </a:pPr>
              <a:r>
                <a:rPr lang="en-US" sz="1200" dirty="0"/>
                <a:t>Amador et al. </a:t>
              </a:r>
              <a:r>
                <a:rPr lang="en-US" sz="1200" i="1" dirty="0" err="1"/>
                <a:t>Schizophr</a:t>
              </a:r>
              <a:r>
                <a:rPr lang="en-US" sz="1200" i="1" dirty="0"/>
                <a:t> Bull.</a:t>
              </a:r>
              <a:r>
                <a:rPr lang="en-US" sz="1200" dirty="0"/>
                <a:t>1991;</a:t>
              </a:r>
              <a:br>
                <a:rPr lang="en-US" sz="1200" dirty="0"/>
              </a:br>
              <a:r>
                <a:rPr lang="en-US" sz="1200" dirty="0"/>
                <a:t>17:113–132; Amador.</a:t>
              </a:r>
              <a:br>
                <a:rPr lang="en-US" sz="1200" dirty="0"/>
              </a:br>
              <a:r>
                <a:rPr lang="en-US" sz="1200" i="1" dirty="0"/>
                <a:t>I am not sick, I don’t need help! </a:t>
              </a:r>
              <a:br>
                <a:rPr lang="en-US" sz="1200" i="1" dirty="0"/>
              </a:br>
              <a:r>
                <a:rPr lang="en-US" sz="1200" i="1" dirty="0"/>
                <a:t>How to help someone with mental </a:t>
              </a:r>
              <a:br>
                <a:rPr lang="en-US" sz="1200" i="1" dirty="0"/>
              </a:br>
              <a:r>
                <a:rPr lang="en-US" sz="1200" i="1" dirty="0"/>
                <a:t>illness accept treatment</a:t>
              </a:r>
              <a:r>
                <a:rPr lang="en-US" sz="1200" dirty="0"/>
                <a:t>. </a:t>
              </a:r>
              <a:br>
                <a:rPr lang="en-US" sz="1200" dirty="0"/>
              </a:br>
              <a:r>
                <a:rPr lang="en-US" sz="1200" dirty="0"/>
                <a:t>New York: Vida Press; 2007</a:t>
              </a:r>
            </a:p>
          </p:txBody>
        </p:sp>
        <p:grpSp>
          <p:nvGrpSpPr>
            <p:cNvPr id="29709" name="Group 10"/>
            <p:cNvGrpSpPr>
              <a:grpSpLocks/>
            </p:cNvGrpSpPr>
            <p:nvPr/>
          </p:nvGrpSpPr>
          <p:grpSpPr bwMode="auto">
            <a:xfrm>
              <a:off x="1920" y="-113"/>
              <a:ext cx="4037" cy="2667"/>
              <a:chOff x="0" y="-113"/>
              <a:chExt cx="4037" cy="2667"/>
            </a:xfrm>
          </p:grpSpPr>
          <p:sp>
            <p:nvSpPr>
              <p:cNvPr id="29710" name="Rectangle 11"/>
              <p:cNvSpPr>
                <a:spLocks/>
              </p:cNvSpPr>
              <p:nvPr/>
            </p:nvSpPr>
            <p:spPr bwMode="auto">
              <a:xfrm>
                <a:off x="2445" y="737"/>
                <a:ext cx="1592" cy="1193"/>
              </a:xfrm>
              <a:prstGeom prst="rect">
                <a:avLst/>
              </a:prstGeom>
              <a:noFill/>
              <a:ln w="12700" cap="rnd">
                <a:noFill/>
                <a:round/>
                <a:headEnd/>
                <a:tailEnd/>
              </a:ln>
            </p:spPr>
            <p:txBody>
              <a:bodyPr lIns="38100" tIns="38100" rIns="38100" bIns="38100"/>
              <a:lstStyle/>
              <a:p>
                <a:pPr>
                  <a:spcBef>
                    <a:spcPts val="450"/>
                  </a:spcBef>
                </a:pPr>
                <a:r>
                  <a:rPr lang="en-US" sz="2100" dirty="0">
                    <a:solidFill>
                      <a:srgbClr val="595959"/>
                    </a:solidFill>
                  </a:rPr>
                  <a:t>…</a:t>
                </a:r>
                <a:r>
                  <a:rPr lang="en-US" sz="2100" dirty="0" err="1">
                    <a:solidFill>
                      <a:srgbClr val="595959"/>
                    </a:solidFill>
                  </a:rPr>
                  <a:t>dat</a:t>
                </a:r>
                <a:r>
                  <a:rPr lang="en-US" sz="2100" dirty="0">
                    <a:solidFill>
                      <a:srgbClr val="595959"/>
                    </a:solidFill>
                  </a:rPr>
                  <a:t> </a:t>
                </a:r>
                <a:r>
                  <a:rPr lang="en-US" sz="2100" dirty="0" err="1">
                    <a:solidFill>
                      <a:srgbClr val="595959"/>
                    </a:solidFill>
                  </a:rPr>
                  <a:t>nieuwsartikelen</a:t>
                </a:r>
                <a:r>
                  <a:rPr lang="en-US" sz="2100" dirty="0">
                    <a:solidFill>
                      <a:srgbClr val="595959"/>
                    </a:solidFill>
                  </a:rPr>
                  <a:t> </a:t>
                </a:r>
                <a:br>
                  <a:rPr lang="en-US" sz="2100" dirty="0">
                    <a:solidFill>
                      <a:srgbClr val="595959"/>
                    </a:solidFill>
                  </a:rPr>
                </a:br>
                <a:r>
                  <a:rPr lang="en-US" sz="2100" dirty="0">
                    <a:solidFill>
                      <a:srgbClr val="595959"/>
                    </a:solidFill>
                  </a:rPr>
                  <a:t>over </a:t>
                </a:r>
                <a:r>
                  <a:rPr lang="en-US" sz="2100" dirty="0" err="1">
                    <a:solidFill>
                      <a:srgbClr val="595959"/>
                    </a:solidFill>
                  </a:rPr>
                  <a:t>zulke</a:t>
                </a:r>
                <a:r>
                  <a:rPr lang="en-US" sz="2100" dirty="0">
                    <a:solidFill>
                      <a:srgbClr val="595959"/>
                    </a:solidFill>
                  </a:rPr>
                  <a:t> </a:t>
                </a:r>
                <a:r>
                  <a:rPr lang="en-US" sz="2100" dirty="0" err="1">
                    <a:solidFill>
                      <a:srgbClr val="595959"/>
                    </a:solidFill>
                  </a:rPr>
                  <a:t>mensen</a:t>
                </a:r>
                <a:r>
                  <a:rPr lang="en-US" sz="2100" dirty="0">
                    <a:solidFill>
                      <a:srgbClr val="595959"/>
                    </a:solidFill>
                  </a:rPr>
                  <a:t> </a:t>
                </a:r>
                <a:r>
                  <a:rPr lang="en-US" sz="2100" dirty="0" err="1">
                    <a:solidFill>
                      <a:srgbClr val="595959"/>
                    </a:solidFill>
                  </a:rPr>
                  <a:t>vrijwel</a:t>
                </a:r>
                <a:r>
                  <a:rPr lang="en-US" sz="2100" dirty="0">
                    <a:solidFill>
                      <a:srgbClr val="595959"/>
                    </a:solidFill>
                  </a:rPr>
                  <a:t> </a:t>
                </a:r>
                <a:r>
                  <a:rPr lang="en-US" sz="2100" dirty="0" err="1">
                    <a:solidFill>
                      <a:srgbClr val="595959"/>
                    </a:solidFill>
                  </a:rPr>
                  <a:t>iedere</a:t>
                </a:r>
                <a:r>
                  <a:rPr lang="en-US" sz="2100" dirty="0">
                    <a:solidFill>
                      <a:srgbClr val="595959"/>
                    </a:solidFill>
                  </a:rPr>
                  <a:t> </a:t>
                </a:r>
                <a:r>
                  <a:rPr lang="en-US" sz="2100" dirty="0" err="1">
                    <a:solidFill>
                      <a:srgbClr val="595959"/>
                    </a:solidFill>
                  </a:rPr>
                  <a:t>dag</a:t>
                </a:r>
                <a:r>
                  <a:rPr lang="en-US" sz="2100" dirty="0">
                    <a:solidFill>
                      <a:srgbClr val="595959"/>
                    </a:solidFill>
                  </a:rPr>
                  <a:t> </a:t>
                </a:r>
                <a:r>
                  <a:rPr lang="en-US" sz="2100" dirty="0" err="1">
                    <a:solidFill>
                      <a:srgbClr val="595959"/>
                    </a:solidFill>
                  </a:rPr>
                  <a:t>verschijnen</a:t>
                </a:r>
                <a:r>
                  <a:rPr lang="en-US" sz="2100" dirty="0">
                    <a:solidFill>
                      <a:srgbClr val="595959"/>
                    </a:solidFill>
                  </a:rPr>
                  <a:t>.</a:t>
                </a:r>
              </a:p>
            </p:txBody>
          </p:sp>
          <p:pic>
            <p:nvPicPr>
              <p:cNvPr id="10252" name="Picture 1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-113"/>
                <a:ext cx="2304" cy="2667"/>
              </a:xfrm>
              <a:prstGeom prst="rect">
                <a:avLst/>
              </a:prstGeom>
              <a:noFill/>
              <a:ln w="635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>
                <a:outerShdw dist="38099" dir="2700000" algn="ctr" rotWithShape="0">
                  <a:schemeClr val="bg2">
                    <a:alpha val="42999"/>
                  </a:schemeClr>
                </a:outerShdw>
              </a:effectLst>
            </p:spPr>
          </p:pic>
        </p:grpSp>
      </p:grpSp>
      <p:sp>
        <p:nvSpPr>
          <p:cNvPr id="29705" name="Text Box 13"/>
          <p:cNvSpPr txBox="1">
            <a:spLocks noChangeArrowheads="1"/>
          </p:cNvSpPr>
          <p:nvPr/>
        </p:nvSpPr>
        <p:spPr bwMode="auto">
          <a:xfrm>
            <a:off x="1981200" y="6518275"/>
            <a:ext cx="21590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 sz="900" dirty="0">
              <a:solidFill>
                <a:srgbClr val="0D3650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DF8A593C-42D7-DE92-D0A6-3E01F55E1B07}"/>
              </a:ext>
            </a:extLst>
          </p:cNvPr>
          <p:cNvSpPr>
            <a:spLocks/>
          </p:cNvSpPr>
          <p:nvPr/>
        </p:nvSpPr>
        <p:spPr bwMode="auto">
          <a:xfrm>
            <a:off x="5014800" y="6120000"/>
            <a:ext cx="2289922" cy="353943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wrap="none" lIns="38100" tIns="38100" rIns="38100" bIns="38100"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cs typeface="Arial" charset="0"/>
              </a:rPr>
              <a:t>www.LEAPInstitute.org</a:t>
            </a:r>
            <a:endParaRPr lang="en-US" dirty="0">
              <a:cs typeface="Arial" charset="0"/>
              <a:sym typeface="Arial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AD2E2-FEBD-FCC2-D57A-A77228CF319F}"/>
              </a:ext>
            </a:extLst>
          </p:cNvPr>
          <p:cNvSpPr txBox="1">
            <a:spLocks/>
          </p:cNvSpPr>
          <p:nvPr/>
        </p:nvSpPr>
        <p:spPr>
          <a:xfrm>
            <a:off x="1440000" y="6120000"/>
            <a:ext cx="720000" cy="3528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3936AEC-3E78-49DA-B918-5023C720626D}" type="slidenum">
              <a:rPr lang="en-US" sz="1800" smtClean="0">
                <a:ea typeface="ヒラギノ角ゴ ProN W3"/>
              </a:rPr>
              <a:pPr algn="l"/>
              <a:t>2</a:t>
            </a:fld>
            <a:endParaRPr lang="en-US" sz="1800" dirty="0">
              <a:ea typeface="ヒラギノ角ゴ ProN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443264" presetClass="entr" presetSubtype="6090308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8443264" presetClass="entr" presetSubtype="5481510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Rectangle 6"/>
          <p:cNvSpPr>
            <a:spLocks noGrp="1" noChangeArrowheads="1"/>
          </p:cNvSpPr>
          <p:nvPr>
            <p:ph type="title"/>
          </p:nvPr>
        </p:nvSpPr>
        <p:spPr>
          <a:xfrm>
            <a:off x="1981200" y="720000"/>
            <a:ext cx="8229600" cy="874585"/>
          </a:xfrm>
        </p:spPr>
        <p:txBody>
          <a:bodyPr anchor="t" anchorCtr="0">
            <a:normAutofit/>
          </a:bodyPr>
          <a:lstStyle/>
          <a:p>
            <a:pPr algn="ctr" eaLnBrk="1" hangingPunct="1"/>
            <a:r>
              <a:rPr lang="en-US" sz="4000" dirty="0" err="1">
                <a:solidFill>
                  <a:srgbClr val="8E3065"/>
                </a:solidFill>
                <a:latin typeface="+mn-lt"/>
              </a:rPr>
              <a:t>Voor</a:t>
            </a:r>
            <a:r>
              <a:rPr lang="en-US" sz="4000" dirty="0">
                <a:solidFill>
                  <a:srgbClr val="8E3065"/>
                </a:solidFill>
                <a:latin typeface="+mn-lt"/>
              </a:rPr>
              <a:t> </a:t>
            </a:r>
            <a:r>
              <a:rPr lang="en-US" sz="4000" dirty="0" err="1">
                <a:solidFill>
                  <a:srgbClr val="8E3065"/>
                </a:solidFill>
                <a:latin typeface="+mn-lt"/>
              </a:rPr>
              <a:t>anosognosie</a:t>
            </a:r>
            <a:r>
              <a:rPr lang="en-US" sz="4000" dirty="0">
                <a:solidFill>
                  <a:srgbClr val="8E3065"/>
                </a:solidFill>
                <a:latin typeface="+mn-lt"/>
              </a:rPr>
              <a:t> </a:t>
            </a:r>
            <a:r>
              <a:rPr lang="en-US" sz="4000" dirty="0" err="1">
                <a:solidFill>
                  <a:srgbClr val="8E3065"/>
                </a:solidFill>
                <a:latin typeface="+mn-lt"/>
              </a:rPr>
              <a:t>geldt</a:t>
            </a:r>
            <a:r>
              <a:rPr lang="en-US" sz="4000" dirty="0">
                <a:solidFill>
                  <a:srgbClr val="8E3065"/>
                </a:solidFill>
                <a:latin typeface="+mn-lt"/>
              </a:rPr>
              <a:t> </a:t>
            </a:r>
            <a:r>
              <a:rPr lang="en-US" sz="4000" dirty="0" err="1">
                <a:solidFill>
                  <a:srgbClr val="8E3065"/>
                </a:solidFill>
                <a:latin typeface="+mn-lt"/>
              </a:rPr>
              <a:t>hetzelfde</a:t>
            </a:r>
            <a:endParaRPr lang="en-US" sz="4000" dirty="0">
              <a:solidFill>
                <a:srgbClr val="8E3065"/>
              </a:solidFill>
              <a:latin typeface="+mn-lt"/>
            </a:endParaRPr>
          </a:p>
        </p:txBody>
      </p:sp>
      <p:sp>
        <p:nvSpPr>
          <p:cNvPr id="31748" name="Rectangle 3"/>
          <p:cNvSpPr>
            <a:spLocks/>
          </p:cNvSpPr>
          <p:nvPr/>
        </p:nvSpPr>
        <p:spPr bwMode="auto">
          <a:xfrm>
            <a:off x="1981200" y="1598613"/>
            <a:ext cx="8242300" cy="452755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lIns="38100" tIns="38100" rIns="38100" bIns="38100"/>
          <a:lstStyle/>
          <a:p>
            <a:pPr marL="303213" indent="-303213">
              <a:spcBef>
                <a:spcPts val="663"/>
              </a:spcBef>
              <a:buClr>
                <a:srgbClr val="93CDDC"/>
              </a:buClr>
              <a:buSzPct val="100000"/>
              <a:buFont typeface="Arial" charset="0"/>
              <a:buChar char="•"/>
            </a:pPr>
            <a:endParaRPr lang="en-US" sz="2400" dirty="0">
              <a:solidFill>
                <a:srgbClr val="31859B"/>
              </a:solidFill>
              <a:latin typeface="Arial Narrow" pitchFamily="34" charset="0"/>
            </a:endParaRP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981200" y="6518275"/>
            <a:ext cx="21590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 sz="900" dirty="0">
              <a:solidFill>
                <a:srgbClr val="0D3650"/>
              </a:solidFill>
              <a:latin typeface="Arial" charset="0"/>
              <a:cs typeface="Arial" charset="0"/>
              <a:sym typeface="Arial" charset="0"/>
            </a:endParaRPr>
          </a:p>
        </p:txBody>
      </p:sp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1980000" y="1980000"/>
            <a:ext cx="8220075" cy="1057275"/>
            <a:chOff x="0" y="0"/>
            <a:chExt cx="5178" cy="666"/>
          </a:xfrm>
        </p:grpSpPr>
        <p:sp>
          <p:nvSpPr>
            <p:cNvPr id="28681" name="AutoShape 9"/>
            <p:cNvSpPr>
              <a:spLocks/>
            </p:cNvSpPr>
            <p:nvPr/>
          </p:nvSpPr>
          <p:spPr bwMode="auto">
            <a:xfrm>
              <a:off x="0" y="0"/>
              <a:ext cx="5178" cy="666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367" y="0"/>
                  </a:moveTo>
                  <a:lnTo>
                    <a:pt x="21600" y="0"/>
                  </a:lnTo>
                  <a:lnTo>
                    <a:pt x="21600" y="18743"/>
                  </a:lnTo>
                  <a:cubicBezTo>
                    <a:pt x="21600" y="20321"/>
                    <a:pt x="21435" y="21600"/>
                    <a:pt x="21233" y="21600"/>
                  </a:cubicBezTo>
                  <a:lnTo>
                    <a:pt x="0" y="21600"/>
                  </a:lnTo>
                  <a:lnTo>
                    <a:pt x="0" y="2857"/>
                  </a:lnTo>
                  <a:cubicBezTo>
                    <a:pt x="0" y="1279"/>
                    <a:pt x="165" y="0"/>
                    <a:pt x="367" y="0"/>
                  </a:cubicBezTo>
                  <a:close/>
                  <a:moveTo>
                    <a:pt x="367" y="0"/>
                  </a:moveTo>
                </a:path>
              </a:pathLst>
            </a:custGeom>
            <a:gradFill rotWithShape="0">
              <a:gsLst>
                <a:gs pos="0">
                  <a:srgbClr val="8E3065">
                    <a:alpha val="30000"/>
                  </a:srgbClr>
                </a:gs>
                <a:gs pos="100000">
                  <a:srgbClr val="8E3065"/>
                </a:gs>
              </a:gsLst>
              <a:lin ang="5400000" scaled="1"/>
            </a:gradFill>
            <a:ln w="12700" cap="rnd">
              <a:noFill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endParaRPr lang="en-US" dirty="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31761" name="Rectangle 10"/>
            <p:cNvSpPr>
              <a:spLocks/>
            </p:cNvSpPr>
            <p:nvPr/>
          </p:nvSpPr>
          <p:spPr bwMode="auto">
            <a:xfrm>
              <a:off x="25" y="181"/>
              <a:ext cx="5128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2800" dirty="0" err="1">
                  <a:solidFill>
                    <a:schemeClr val="bg1"/>
                  </a:solidFill>
                </a:rPr>
                <a:t>Zeer</a:t>
              </a:r>
              <a:r>
                <a:rPr lang="en-US" sz="2800" dirty="0">
                  <a:solidFill>
                    <a:schemeClr val="bg1"/>
                  </a:solidFill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</a:rPr>
                <a:t>ernstig</a:t>
              </a:r>
              <a:r>
                <a:rPr lang="en-US" sz="2800" dirty="0">
                  <a:solidFill>
                    <a:schemeClr val="bg1"/>
                  </a:solidFill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</a:rPr>
                <a:t>gebrek</a:t>
              </a:r>
              <a:r>
                <a:rPr lang="en-US" sz="2800" dirty="0">
                  <a:solidFill>
                    <a:schemeClr val="bg1"/>
                  </a:solidFill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</a:rPr>
                <a:t>aan</a:t>
              </a:r>
              <a:r>
                <a:rPr lang="en-US" sz="2800" dirty="0">
                  <a:solidFill>
                    <a:schemeClr val="bg1"/>
                  </a:solidFill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</a:rPr>
                <a:t>besef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683" name="Group 11"/>
          <p:cNvGrpSpPr>
            <a:grpSpLocks/>
          </p:cNvGrpSpPr>
          <p:nvPr/>
        </p:nvGrpSpPr>
        <p:grpSpPr bwMode="auto">
          <a:xfrm>
            <a:off x="1980000" y="3168000"/>
            <a:ext cx="8220075" cy="1057275"/>
            <a:chOff x="0" y="0"/>
            <a:chExt cx="5178" cy="666"/>
          </a:xfrm>
        </p:grpSpPr>
        <p:sp>
          <p:nvSpPr>
            <p:cNvPr id="28684" name="AutoShape 12"/>
            <p:cNvSpPr>
              <a:spLocks/>
            </p:cNvSpPr>
            <p:nvPr/>
          </p:nvSpPr>
          <p:spPr bwMode="auto">
            <a:xfrm>
              <a:off x="0" y="0"/>
              <a:ext cx="5178" cy="666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367" y="0"/>
                  </a:moveTo>
                  <a:lnTo>
                    <a:pt x="21600" y="0"/>
                  </a:lnTo>
                  <a:lnTo>
                    <a:pt x="21600" y="18743"/>
                  </a:lnTo>
                  <a:cubicBezTo>
                    <a:pt x="21600" y="20321"/>
                    <a:pt x="21435" y="21600"/>
                    <a:pt x="21233" y="21600"/>
                  </a:cubicBezTo>
                  <a:lnTo>
                    <a:pt x="0" y="21600"/>
                  </a:lnTo>
                  <a:lnTo>
                    <a:pt x="0" y="2857"/>
                  </a:lnTo>
                  <a:cubicBezTo>
                    <a:pt x="0" y="1279"/>
                    <a:pt x="165" y="0"/>
                    <a:pt x="367" y="0"/>
                  </a:cubicBezTo>
                  <a:close/>
                  <a:moveTo>
                    <a:pt x="367" y="0"/>
                  </a:moveTo>
                </a:path>
              </a:pathLst>
            </a:custGeom>
            <a:gradFill rotWithShape="0">
              <a:gsLst>
                <a:gs pos="0">
                  <a:srgbClr val="8E3065">
                    <a:alpha val="30000"/>
                  </a:srgbClr>
                </a:gs>
                <a:gs pos="100000">
                  <a:srgbClr val="8E3065"/>
                </a:gs>
              </a:gsLst>
              <a:lin ang="5400000" scaled="1"/>
            </a:gradFill>
            <a:ln w="12700" cap="rnd">
              <a:noFill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endParaRPr lang="en-US" dirty="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31759" name="Rectangle 13"/>
            <p:cNvSpPr>
              <a:spLocks/>
            </p:cNvSpPr>
            <p:nvPr/>
          </p:nvSpPr>
          <p:spPr bwMode="auto">
            <a:xfrm>
              <a:off x="25" y="181"/>
              <a:ext cx="5128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</a:rPr>
                <a:t>De </a:t>
              </a:r>
              <a:r>
                <a:rPr lang="en-US" sz="2800" dirty="0" err="1">
                  <a:solidFill>
                    <a:schemeClr val="bg1"/>
                  </a:solidFill>
                </a:rPr>
                <a:t>overtuiging</a:t>
              </a:r>
              <a:r>
                <a:rPr lang="en-US" sz="2800" dirty="0">
                  <a:solidFill>
                    <a:schemeClr val="bg1"/>
                  </a:solidFill>
                </a:rPr>
                <a:t> is </a:t>
              </a:r>
              <a:r>
                <a:rPr lang="en-US" sz="2800" dirty="0" err="1">
                  <a:solidFill>
                    <a:schemeClr val="bg1"/>
                  </a:solidFill>
                </a:rPr>
                <a:t>hardnekkig</a:t>
              </a:r>
              <a:r>
                <a:rPr lang="en-US" sz="2800" dirty="0">
                  <a:solidFill>
                    <a:schemeClr val="bg1"/>
                  </a:solidFill>
                </a:rPr>
                <a:t>, </a:t>
              </a:r>
              <a:r>
                <a:rPr lang="en-US" sz="2800" dirty="0" err="1">
                  <a:solidFill>
                    <a:schemeClr val="bg1"/>
                  </a:solidFill>
                </a:rPr>
                <a:t>ondanks</a:t>
              </a:r>
              <a:r>
                <a:rPr lang="en-US" sz="2800" dirty="0">
                  <a:solidFill>
                    <a:schemeClr val="bg1"/>
                  </a:solidFill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</a:rPr>
                <a:t>bewijs</a:t>
              </a:r>
              <a:r>
                <a:rPr lang="en-US" sz="2800" dirty="0">
                  <a:solidFill>
                    <a:schemeClr val="bg1"/>
                  </a:solidFill>
                </a:rPr>
                <a:t> </a:t>
              </a:r>
              <a:br>
                <a:rPr lang="en-US" sz="2800" dirty="0">
                  <a:solidFill>
                    <a:schemeClr val="bg1"/>
                  </a:solidFill>
                </a:rPr>
              </a:br>
              <a:r>
                <a:rPr lang="en-US" sz="2800" dirty="0">
                  <a:solidFill>
                    <a:schemeClr val="bg1"/>
                  </a:solidFill>
                </a:rPr>
                <a:t>van het </a:t>
              </a:r>
              <a:r>
                <a:rPr lang="en-US" sz="2800" dirty="0" err="1">
                  <a:solidFill>
                    <a:schemeClr val="bg1"/>
                  </a:solidFill>
                </a:rPr>
                <a:t>tegendeel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686" name="Group 14"/>
          <p:cNvGrpSpPr>
            <a:grpSpLocks/>
          </p:cNvGrpSpPr>
          <p:nvPr/>
        </p:nvGrpSpPr>
        <p:grpSpPr bwMode="auto">
          <a:xfrm>
            <a:off x="1980000" y="4356000"/>
            <a:ext cx="8220075" cy="1057275"/>
            <a:chOff x="0" y="0"/>
            <a:chExt cx="5178" cy="666"/>
          </a:xfrm>
        </p:grpSpPr>
        <p:sp>
          <p:nvSpPr>
            <p:cNvPr id="28687" name="AutoShape 15"/>
            <p:cNvSpPr>
              <a:spLocks/>
            </p:cNvSpPr>
            <p:nvPr/>
          </p:nvSpPr>
          <p:spPr bwMode="auto">
            <a:xfrm>
              <a:off x="0" y="0"/>
              <a:ext cx="5178" cy="666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367" y="0"/>
                  </a:moveTo>
                  <a:lnTo>
                    <a:pt x="21600" y="0"/>
                  </a:lnTo>
                  <a:lnTo>
                    <a:pt x="21600" y="18743"/>
                  </a:lnTo>
                  <a:cubicBezTo>
                    <a:pt x="21600" y="20321"/>
                    <a:pt x="21435" y="21600"/>
                    <a:pt x="21233" y="21600"/>
                  </a:cubicBezTo>
                  <a:lnTo>
                    <a:pt x="0" y="21600"/>
                  </a:lnTo>
                  <a:lnTo>
                    <a:pt x="0" y="2857"/>
                  </a:lnTo>
                  <a:cubicBezTo>
                    <a:pt x="0" y="1279"/>
                    <a:pt x="165" y="0"/>
                    <a:pt x="367" y="0"/>
                  </a:cubicBezTo>
                  <a:close/>
                  <a:moveTo>
                    <a:pt x="367" y="0"/>
                  </a:moveTo>
                </a:path>
              </a:pathLst>
            </a:custGeom>
            <a:gradFill rotWithShape="0">
              <a:gsLst>
                <a:gs pos="0">
                  <a:srgbClr val="8E3065">
                    <a:alpha val="30000"/>
                  </a:srgbClr>
                </a:gs>
                <a:gs pos="100000">
                  <a:srgbClr val="8E3065"/>
                </a:gs>
              </a:gsLst>
              <a:lin ang="5400000" scaled="1"/>
            </a:gradFill>
            <a:ln w="12700" cap="rnd">
              <a:noFill/>
              <a:round/>
              <a:headEnd type="none" w="med" len="med"/>
              <a:tailEnd type="none" w="med" len="med"/>
            </a:ln>
            <a:effectLst>
              <a:outerShdw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endParaRPr lang="en-US" dirty="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31757" name="Rectangle 16"/>
            <p:cNvSpPr>
              <a:spLocks/>
            </p:cNvSpPr>
            <p:nvPr/>
          </p:nvSpPr>
          <p:spPr bwMode="auto">
            <a:xfrm>
              <a:off x="25" y="181"/>
              <a:ext cx="5128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/>
            <a:lstStyle/>
            <a:p>
              <a:pPr algn="ctr"/>
              <a:r>
                <a:rPr lang="en-US" sz="2800" dirty="0" err="1">
                  <a:solidFill>
                    <a:schemeClr val="bg1"/>
                  </a:solidFill>
                </a:rPr>
                <a:t>Confabulaties</a:t>
              </a:r>
              <a:r>
                <a:rPr lang="en-US" sz="2800" dirty="0">
                  <a:solidFill>
                    <a:schemeClr val="bg1"/>
                  </a:solidFill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</a:rPr>
                <a:t>zijn</a:t>
              </a:r>
              <a:r>
                <a:rPr lang="en-US" sz="2800" dirty="0">
                  <a:solidFill>
                    <a:schemeClr val="bg1"/>
                  </a:solidFill>
                </a:rPr>
                <a:t> </a:t>
              </a:r>
              <a:r>
                <a:rPr lang="en-US" sz="2800" dirty="0" err="1">
                  <a:solidFill>
                    <a:schemeClr val="bg1"/>
                  </a:solidFill>
                </a:rPr>
                <a:t>gebruikelijk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Rectangle 8">
            <a:extLst>
              <a:ext uri="{FF2B5EF4-FFF2-40B4-BE49-F238E27FC236}">
                <a16:creationId xmlns:a16="http://schemas.microsoft.com/office/drawing/2014/main" id="{E0E1979F-0B19-4475-7E29-BF4AB107A240}"/>
              </a:ext>
            </a:extLst>
          </p:cNvPr>
          <p:cNvSpPr>
            <a:spLocks/>
          </p:cNvSpPr>
          <p:nvPr/>
        </p:nvSpPr>
        <p:spPr bwMode="auto">
          <a:xfrm>
            <a:off x="5014800" y="6120000"/>
            <a:ext cx="2289922" cy="353943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wrap="none" lIns="38100" tIns="38100" rIns="38100" bIns="38100"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cs typeface="Arial" charset="0"/>
              </a:rPr>
              <a:t>www.LEAPInstitute.org</a:t>
            </a:r>
            <a:endParaRPr lang="en-US" dirty="0">
              <a:cs typeface="Arial" charset="0"/>
              <a:sym typeface="Arial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F6D2F-3852-06D7-CE06-BD72DC11062E}"/>
              </a:ext>
            </a:extLst>
          </p:cNvPr>
          <p:cNvSpPr txBox="1">
            <a:spLocks/>
          </p:cNvSpPr>
          <p:nvPr/>
        </p:nvSpPr>
        <p:spPr>
          <a:xfrm>
            <a:off x="1440000" y="6120000"/>
            <a:ext cx="720000" cy="3528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3936AEC-3E78-49DA-B918-5023C720626D}" type="slidenum">
              <a:rPr lang="en-US" sz="1800" smtClean="0">
                <a:ea typeface="ヒラギノ角ゴ ProN W3"/>
              </a:rPr>
              <a:pPr algn="l"/>
              <a:t>3</a:t>
            </a:fld>
            <a:endParaRPr lang="en-US" sz="1800" dirty="0">
              <a:ea typeface="ヒラギノ角ゴ ProN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484096" presetClass="entr" presetSubtype="5732356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484096" presetClass="entr" presetSubtype="5732394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484096" presetClass="entr" presetSubtype="673106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9167" t="8518" r="1666" b="4073"/>
          <a:stretch/>
        </p:blipFill>
        <p:spPr>
          <a:xfrm>
            <a:off x="1591200" y="720000"/>
            <a:ext cx="9076354" cy="5004801"/>
          </a:xfrm>
          <a:prstGeom prst="rect">
            <a:avLst/>
          </a:prstGeom>
        </p:spPr>
      </p:pic>
      <p:sp>
        <p:nvSpPr>
          <p:cNvPr id="6" name="Rectangle 8">
            <a:extLst>
              <a:ext uri="{FF2B5EF4-FFF2-40B4-BE49-F238E27FC236}">
                <a16:creationId xmlns:a16="http://schemas.microsoft.com/office/drawing/2014/main" id="{F4BBFD6A-87F0-7B11-301B-4C7A011E619C}"/>
              </a:ext>
            </a:extLst>
          </p:cNvPr>
          <p:cNvSpPr>
            <a:spLocks/>
          </p:cNvSpPr>
          <p:nvPr/>
        </p:nvSpPr>
        <p:spPr bwMode="auto">
          <a:xfrm>
            <a:off x="5014800" y="6120000"/>
            <a:ext cx="2289922" cy="353943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wrap="none" lIns="38100" tIns="38100" rIns="38100" bIns="38100"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cs typeface="Arial" charset="0"/>
              </a:rPr>
              <a:t>www.LEAPInstitute.org</a:t>
            </a:r>
            <a:endParaRPr lang="en-US" dirty="0">
              <a:cs typeface="Arial" charset="0"/>
              <a:sym typeface="Arial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65D879B-2B88-477E-1CB1-7E6BD7632A74}"/>
              </a:ext>
            </a:extLst>
          </p:cNvPr>
          <p:cNvSpPr txBox="1">
            <a:spLocks/>
          </p:cNvSpPr>
          <p:nvPr/>
        </p:nvSpPr>
        <p:spPr>
          <a:xfrm>
            <a:off x="1440000" y="6120000"/>
            <a:ext cx="720000" cy="3528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3936AEC-3E78-49DA-B918-5023C720626D}" type="slidenum">
              <a:rPr lang="en-US" sz="1800" smtClean="0">
                <a:ea typeface="ヒラギノ角ゴ ProN W3"/>
              </a:rPr>
              <a:pPr algn="l"/>
              <a:t>4</a:t>
            </a:fld>
            <a:endParaRPr lang="en-US" sz="1800" dirty="0">
              <a:ea typeface="ヒラギノ角ゴ ProN W3"/>
            </a:endParaRPr>
          </a:p>
        </p:txBody>
      </p:sp>
    </p:spTree>
    <p:extLst>
      <p:ext uri="{BB962C8B-B14F-4D97-AF65-F5344CB8AC3E}">
        <p14:creationId xmlns:p14="http://schemas.microsoft.com/office/powerpoint/2010/main" val="89731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Rectangle 6"/>
          <p:cNvSpPr>
            <a:spLocks noGrp="1" noChangeArrowheads="1"/>
          </p:cNvSpPr>
          <p:nvPr>
            <p:ph type="title"/>
          </p:nvPr>
        </p:nvSpPr>
        <p:spPr>
          <a:xfrm>
            <a:off x="2438400" y="1440000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dirty="0">
                <a:solidFill>
                  <a:srgbClr val="8E3065"/>
                </a:solidFill>
                <a:latin typeface="+mn-lt"/>
              </a:rPr>
              <a:t>De </a:t>
            </a:r>
            <a:r>
              <a:rPr lang="en-US" sz="4000" dirty="0" err="1">
                <a:solidFill>
                  <a:srgbClr val="8E3065"/>
                </a:solidFill>
                <a:latin typeface="+mn-lt"/>
              </a:rPr>
              <a:t>ervaring</a:t>
            </a:r>
            <a:r>
              <a:rPr lang="en-US" sz="4000" dirty="0">
                <a:solidFill>
                  <a:srgbClr val="8E3065"/>
                </a:solidFill>
                <a:latin typeface="+mn-lt"/>
              </a:rPr>
              <a:t> van </a:t>
            </a:r>
            <a:r>
              <a:rPr lang="en-US" sz="4000" dirty="0" err="1">
                <a:solidFill>
                  <a:srgbClr val="8E3065"/>
                </a:solidFill>
                <a:latin typeface="+mn-lt"/>
              </a:rPr>
              <a:t>anosognosie</a:t>
            </a:r>
            <a:br>
              <a:rPr lang="en-US" sz="4000" dirty="0">
                <a:solidFill>
                  <a:srgbClr val="8E3065"/>
                </a:solidFill>
                <a:latin typeface="+mn-lt"/>
              </a:rPr>
            </a:br>
            <a:r>
              <a:rPr lang="en-US" sz="4000" dirty="0" err="1">
                <a:solidFill>
                  <a:srgbClr val="8E3065"/>
                </a:solidFill>
                <a:latin typeface="+mn-lt"/>
              </a:rPr>
              <a:t>bij</a:t>
            </a:r>
            <a:r>
              <a:rPr lang="en-US" sz="4000" dirty="0">
                <a:solidFill>
                  <a:srgbClr val="8E3065"/>
                </a:solidFill>
                <a:latin typeface="+mn-lt"/>
              </a:rPr>
              <a:t> </a:t>
            </a:r>
            <a:r>
              <a:rPr lang="en-US" sz="4000" dirty="0" err="1">
                <a:solidFill>
                  <a:srgbClr val="8E3065"/>
                </a:solidFill>
                <a:latin typeface="+mn-lt"/>
              </a:rPr>
              <a:t>psychische</a:t>
            </a:r>
            <a:r>
              <a:rPr lang="en-US" sz="4000" dirty="0">
                <a:solidFill>
                  <a:srgbClr val="8E3065"/>
                </a:solidFill>
                <a:latin typeface="+mn-lt"/>
              </a:rPr>
              <a:t> </a:t>
            </a:r>
            <a:r>
              <a:rPr lang="en-US" sz="4000" dirty="0" err="1">
                <a:solidFill>
                  <a:srgbClr val="8E3065"/>
                </a:solidFill>
                <a:latin typeface="+mn-lt"/>
              </a:rPr>
              <a:t>stoornissen</a:t>
            </a:r>
            <a:endParaRPr lang="en-US" sz="4000" dirty="0">
              <a:solidFill>
                <a:srgbClr val="8E3065"/>
              </a:solidFill>
              <a:latin typeface="+mn-lt"/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1981200" y="6518275"/>
            <a:ext cx="21590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 sz="900" dirty="0">
              <a:solidFill>
                <a:srgbClr val="0D3650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6207BBB5-DB17-952D-DFEB-C7A1A9F9696E}"/>
              </a:ext>
            </a:extLst>
          </p:cNvPr>
          <p:cNvSpPr>
            <a:spLocks/>
          </p:cNvSpPr>
          <p:nvPr/>
        </p:nvSpPr>
        <p:spPr bwMode="auto">
          <a:xfrm>
            <a:off x="5014800" y="6120000"/>
            <a:ext cx="2289922" cy="353943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wrap="none" lIns="38100" tIns="38100" rIns="38100" bIns="38100"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cs typeface="Arial" charset="0"/>
              </a:rPr>
              <a:t>www.LEAPInstitute.org</a:t>
            </a:r>
            <a:endParaRPr lang="en-US" dirty="0">
              <a:cs typeface="Arial" charset="0"/>
              <a:sym typeface="Arial" charset="0"/>
            </a:endParaRP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9E928BC6-7A73-2364-D41B-FE0A8E2F8ACF}"/>
              </a:ext>
            </a:extLst>
          </p:cNvPr>
          <p:cNvSpPr txBox="1">
            <a:spLocks/>
          </p:cNvSpPr>
          <p:nvPr/>
        </p:nvSpPr>
        <p:spPr>
          <a:xfrm>
            <a:off x="1440000" y="6120000"/>
            <a:ext cx="720000" cy="3528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3936AEC-3E78-49DA-B918-5023C720626D}" type="slidenum">
              <a:rPr lang="en-US" sz="1800" smtClean="0">
                <a:ea typeface="ヒラギノ角ゴ ProN W3"/>
              </a:rPr>
              <a:pPr algn="l"/>
              <a:t>5</a:t>
            </a:fld>
            <a:endParaRPr lang="en-US" sz="1800" dirty="0">
              <a:ea typeface="ヒラギノ角ゴ ProN W3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7" name="Rectangle 7"/>
          <p:cNvSpPr>
            <a:spLocks noGrp="1" noChangeArrowheads="1"/>
          </p:cNvSpPr>
          <p:nvPr>
            <p:ph type="title"/>
          </p:nvPr>
        </p:nvSpPr>
        <p:spPr>
          <a:xfrm>
            <a:off x="1440000" y="720000"/>
            <a:ext cx="10142400" cy="1143000"/>
          </a:xfrm>
        </p:spPr>
        <p:txBody>
          <a:bodyPr anchor="t" anchorCtr="0">
            <a:noAutofit/>
          </a:bodyPr>
          <a:lstStyle/>
          <a:p>
            <a:pPr eaLnBrk="1" hangingPunct="1"/>
            <a:r>
              <a:rPr lang="en-US" sz="4000" dirty="0">
                <a:solidFill>
                  <a:srgbClr val="8E3065"/>
                </a:solidFill>
                <a:latin typeface="+mn-lt"/>
              </a:rPr>
              <a:t>DSM  </a:t>
            </a:r>
            <a:br>
              <a:rPr lang="en-US" sz="4000" dirty="0">
                <a:solidFill>
                  <a:srgbClr val="8E3065"/>
                </a:solidFill>
                <a:latin typeface="+mn-lt"/>
              </a:rPr>
            </a:br>
            <a:r>
              <a:rPr lang="en-US" sz="4000" dirty="0" err="1">
                <a:solidFill>
                  <a:srgbClr val="8E3065"/>
                </a:solidFill>
                <a:latin typeface="+mn-lt"/>
              </a:rPr>
              <a:t>Schizofrenie</a:t>
            </a:r>
            <a:r>
              <a:rPr lang="en-US" sz="4000" dirty="0">
                <a:solidFill>
                  <a:srgbClr val="8E3065"/>
                </a:solidFill>
                <a:latin typeface="+mn-lt"/>
              </a:rPr>
              <a:t> en </a:t>
            </a:r>
            <a:r>
              <a:rPr lang="en-US" sz="4000" dirty="0" err="1">
                <a:solidFill>
                  <a:srgbClr val="8E3065"/>
                </a:solidFill>
                <a:latin typeface="+mn-lt"/>
              </a:rPr>
              <a:t>andere</a:t>
            </a:r>
            <a:r>
              <a:rPr lang="en-US" sz="4000" dirty="0">
                <a:solidFill>
                  <a:srgbClr val="8E3065"/>
                </a:solidFill>
                <a:latin typeface="+mn-lt"/>
              </a:rPr>
              <a:t> </a:t>
            </a:r>
            <a:r>
              <a:rPr lang="en-US" sz="4000" dirty="0" err="1">
                <a:solidFill>
                  <a:srgbClr val="8E3065"/>
                </a:solidFill>
                <a:latin typeface="+mn-lt"/>
              </a:rPr>
              <a:t>psychotische</a:t>
            </a:r>
            <a:r>
              <a:rPr lang="en-US" sz="4000" dirty="0">
                <a:solidFill>
                  <a:srgbClr val="8E3065"/>
                </a:solidFill>
                <a:latin typeface="+mn-lt"/>
              </a:rPr>
              <a:t> </a:t>
            </a:r>
            <a:r>
              <a:rPr lang="en-US" sz="4000" dirty="0" err="1">
                <a:solidFill>
                  <a:srgbClr val="8E3065"/>
                </a:solidFill>
                <a:latin typeface="+mn-lt"/>
              </a:rPr>
              <a:t>stoornissen</a:t>
            </a:r>
            <a:endParaRPr lang="en-US" sz="4000" dirty="0">
              <a:solidFill>
                <a:srgbClr val="8E3065"/>
              </a:solidFill>
              <a:latin typeface="+mn-lt"/>
            </a:endParaRPr>
          </a:p>
        </p:txBody>
      </p:sp>
      <p:sp>
        <p:nvSpPr>
          <p:cNvPr id="26630" name="Rectangle 6"/>
          <p:cNvSpPr>
            <a:spLocks noGrp="1" noChangeArrowheads="1"/>
          </p:cNvSpPr>
          <p:nvPr>
            <p:ph idx="1"/>
          </p:nvPr>
        </p:nvSpPr>
        <p:spPr>
          <a:xfrm>
            <a:off x="1980000" y="2520000"/>
            <a:ext cx="8511209" cy="3707296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Clr>
                <a:srgbClr val="8E3065"/>
              </a:buClr>
              <a:buSzPct val="90000"/>
            </a:pPr>
            <a:r>
              <a:rPr lang="en-US" sz="2100" dirty="0" err="1">
                <a:solidFill>
                  <a:srgbClr val="595959"/>
                </a:solidFill>
              </a:rPr>
              <a:t>Een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meerderheid</a:t>
            </a:r>
            <a:r>
              <a:rPr lang="en-US" sz="2100" dirty="0">
                <a:solidFill>
                  <a:srgbClr val="595959"/>
                </a:solidFill>
              </a:rPr>
              <a:t> van de </a:t>
            </a:r>
            <a:r>
              <a:rPr lang="en-US" sz="2100" dirty="0" err="1">
                <a:solidFill>
                  <a:srgbClr val="595959"/>
                </a:solidFill>
              </a:rPr>
              <a:t>mensen</a:t>
            </a:r>
            <a:r>
              <a:rPr lang="en-US" sz="2100" dirty="0">
                <a:solidFill>
                  <a:srgbClr val="595959"/>
                </a:solidFill>
              </a:rPr>
              <a:t> met </a:t>
            </a:r>
            <a:r>
              <a:rPr lang="en-US" sz="2100" dirty="0" err="1">
                <a:solidFill>
                  <a:srgbClr val="595959"/>
                </a:solidFill>
              </a:rPr>
              <a:t>schizofrenie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beseft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nauwelijks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dat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ze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een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psychotische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aandoening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hebben</a:t>
            </a:r>
            <a:r>
              <a:rPr lang="en-US" sz="2100" dirty="0">
                <a:solidFill>
                  <a:srgbClr val="595959"/>
                </a:solidFill>
              </a:rPr>
              <a:t>. </a:t>
            </a:r>
          </a:p>
          <a:p>
            <a:pPr>
              <a:spcBef>
                <a:spcPct val="0"/>
              </a:spcBef>
              <a:buClr>
                <a:srgbClr val="8E3065"/>
              </a:buClr>
              <a:buSzPct val="90000"/>
            </a:pPr>
            <a:r>
              <a:rPr lang="en-US" sz="2100" dirty="0" err="1">
                <a:solidFill>
                  <a:srgbClr val="595959"/>
                </a:solidFill>
              </a:rPr>
              <a:t>Verminderd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inzicht</a:t>
            </a:r>
            <a:r>
              <a:rPr lang="en-US" sz="2100" dirty="0">
                <a:solidFill>
                  <a:srgbClr val="595959"/>
                </a:solidFill>
              </a:rPr>
              <a:t> is </a:t>
            </a:r>
            <a:r>
              <a:rPr lang="en-US" sz="2100" dirty="0" err="1">
                <a:solidFill>
                  <a:srgbClr val="595959"/>
                </a:solidFill>
              </a:rPr>
              <a:t>symptoom</a:t>
            </a:r>
            <a:r>
              <a:rPr lang="en-US" sz="2100" dirty="0">
                <a:solidFill>
                  <a:srgbClr val="595959"/>
                </a:solidFill>
              </a:rPr>
              <a:t> van de </a:t>
            </a:r>
            <a:r>
              <a:rPr lang="en-US" sz="2100" dirty="0" err="1">
                <a:solidFill>
                  <a:srgbClr val="595959"/>
                </a:solidFill>
              </a:rPr>
              <a:t>aandoening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zelf</a:t>
            </a:r>
            <a:r>
              <a:rPr lang="en-US" sz="2100" dirty="0">
                <a:solidFill>
                  <a:srgbClr val="595959"/>
                </a:solidFill>
              </a:rPr>
              <a:t> en </a:t>
            </a:r>
            <a:r>
              <a:rPr lang="en-US" sz="2100" dirty="0" err="1">
                <a:solidFill>
                  <a:srgbClr val="595959"/>
                </a:solidFill>
              </a:rPr>
              <a:t>geen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afweerstrategie</a:t>
            </a:r>
            <a:r>
              <a:rPr lang="en-US" sz="2100" dirty="0">
                <a:solidFill>
                  <a:srgbClr val="595959"/>
                </a:solidFill>
              </a:rPr>
              <a:t>. </a:t>
            </a:r>
          </a:p>
          <a:p>
            <a:pPr>
              <a:spcBef>
                <a:spcPct val="0"/>
              </a:spcBef>
              <a:buClr>
                <a:srgbClr val="8E3065"/>
              </a:buClr>
              <a:buSzPct val="90000"/>
            </a:pPr>
            <a:r>
              <a:rPr lang="en-US" sz="2100" dirty="0">
                <a:solidFill>
                  <a:srgbClr val="595959"/>
                </a:solidFill>
              </a:rPr>
              <a:t>Het </a:t>
            </a:r>
            <a:r>
              <a:rPr lang="en-US" sz="2100" dirty="0" err="1">
                <a:solidFill>
                  <a:srgbClr val="595959"/>
                </a:solidFill>
              </a:rPr>
              <a:t>symptoom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lijkt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vergelijkbaar</a:t>
            </a:r>
            <a:r>
              <a:rPr lang="en-US" sz="2100" dirty="0">
                <a:solidFill>
                  <a:srgbClr val="595959"/>
                </a:solidFill>
              </a:rPr>
              <a:t> met het </a:t>
            </a:r>
            <a:r>
              <a:rPr lang="en-US" sz="2100" dirty="0" err="1">
                <a:solidFill>
                  <a:srgbClr val="595959"/>
                </a:solidFill>
              </a:rPr>
              <a:t>gebrek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aan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besef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dat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optreedt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bij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neurologische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stoornissen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na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een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beroerte</a:t>
            </a:r>
            <a:r>
              <a:rPr lang="en-US" sz="2100" dirty="0">
                <a:solidFill>
                  <a:srgbClr val="595959"/>
                </a:solidFill>
              </a:rPr>
              <a:t>, </a:t>
            </a:r>
            <a:r>
              <a:rPr lang="en-US" sz="2100" dirty="0" err="1">
                <a:solidFill>
                  <a:srgbClr val="595959"/>
                </a:solidFill>
              </a:rPr>
              <a:t>aangeduid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dirty="0" err="1">
                <a:solidFill>
                  <a:srgbClr val="595959"/>
                </a:solidFill>
              </a:rPr>
              <a:t>als</a:t>
            </a:r>
            <a:r>
              <a:rPr lang="en-US" sz="2100" dirty="0">
                <a:solidFill>
                  <a:srgbClr val="595959"/>
                </a:solidFill>
              </a:rPr>
              <a:t> </a:t>
            </a:r>
            <a:r>
              <a:rPr lang="en-US" sz="2100" i="1" dirty="0" err="1">
                <a:solidFill>
                  <a:srgbClr val="595959"/>
                </a:solidFill>
              </a:rPr>
              <a:t>anosognosie</a:t>
            </a:r>
            <a:r>
              <a:rPr lang="en-US" sz="2100" dirty="0">
                <a:solidFill>
                  <a:srgbClr val="595959"/>
                </a:solidFill>
              </a:rPr>
              <a:t>. </a:t>
            </a:r>
          </a:p>
          <a:p>
            <a:pPr>
              <a:spcBef>
                <a:spcPct val="0"/>
              </a:spcBef>
              <a:buClr>
                <a:srgbClr val="8E3065"/>
              </a:buClr>
              <a:buSzPct val="90000"/>
            </a:pPr>
            <a:endParaRPr lang="en-US" sz="2000" dirty="0">
              <a:solidFill>
                <a:srgbClr val="595959"/>
              </a:solidFill>
            </a:endParaRPr>
          </a:p>
          <a:p>
            <a:pPr>
              <a:spcBef>
                <a:spcPct val="0"/>
              </a:spcBef>
              <a:buClr>
                <a:srgbClr val="8E3065"/>
              </a:buClr>
              <a:buSzPct val="90000"/>
            </a:pPr>
            <a:r>
              <a:rPr lang="en-US" sz="2100" b="1" dirty="0" err="1">
                <a:solidFill>
                  <a:srgbClr val="595959"/>
                </a:solidFill>
              </a:rPr>
              <a:t>Dit</a:t>
            </a:r>
            <a:r>
              <a:rPr lang="en-US" sz="2100" b="1" dirty="0">
                <a:solidFill>
                  <a:srgbClr val="595959"/>
                </a:solidFill>
              </a:rPr>
              <a:t> </a:t>
            </a:r>
            <a:r>
              <a:rPr lang="en-US" sz="2100" b="1" dirty="0" err="1">
                <a:solidFill>
                  <a:srgbClr val="595959"/>
                </a:solidFill>
              </a:rPr>
              <a:t>symptoom</a:t>
            </a:r>
            <a:r>
              <a:rPr lang="en-US" sz="2100" b="1" dirty="0">
                <a:solidFill>
                  <a:srgbClr val="595959"/>
                </a:solidFill>
              </a:rPr>
              <a:t> </a:t>
            </a:r>
            <a:r>
              <a:rPr lang="en-US" sz="2100" b="1" dirty="0" err="1">
                <a:solidFill>
                  <a:srgbClr val="595959"/>
                </a:solidFill>
              </a:rPr>
              <a:t>verhoogt</a:t>
            </a:r>
            <a:r>
              <a:rPr lang="en-US" sz="2100" b="1" dirty="0">
                <a:solidFill>
                  <a:srgbClr val="595959"/>
                </a:solidFill>
              </a:rPr>
              <a:t> het </a:t>
            </a:r>
            <a:r>
              <a:rPr lang="en-US" sz="2100" b="1" dirty="0" err="1">
                <a:solidFill>
                  <a:srgbClr val="595959"/>
                </a:solidFill>
              </a:rPr>
              <a:t>risico</a:t>
            </a:r>
            <a:r>
              <a:rPr lang="en-US" sz="2100" b="1" dirty="0">
                <a:solidFill>
                  <a:srgbClr val="595959"/>
                </a:solidFill>
              </a:rPr>
              <a:t> op </a:t>
            </a:r>
            <a:r>
              <a:rPr lang="en-US" sz="2100" b="1" dirty="0" err="1">
                <a:solidFill>
                  <a:srgbClr val="595959"/>
                </a:solidFill>
              </a:rPr>
              <a:t>verminderde</a:t>
            </a:r>
            <a:r>
              <a:rPr lang="en-US" sz="2100" b="1" dirty="0">
                <a:solidFill>
                  <a:srgbClr val="595959"/>
                </a:solidFill>
              </a:rPr>
              <a:t> </a:t>
            </a:r>
            <a:r>
              <a:rPr lang="en-US" sz="2100" b="1" dirty="0" err="1">
                <a:solidFill>
                  <a:srgbClr val="595959"/>
                </a:solidFill>
              </a:rPr>
              <a:t>therapietrouw</a:t>
            </a:r>
            <a:r>
              <a:rPr lang="en-US" sz="2100" b="1" dirty="0">
                <a:solidFill>
                  <a:srgbClr val="595959"/>
                </a:solidFill>
              </a:rPr>
              <a:t> en </a:t>
            </a:r>
            <a:r>
              <a:rPr lang="en-US" sz="2100" b="1" dirty="0" err="1">
                <a:solidFill>
                  <a:srgbClr val="595959"/>
                </a:solidFill>
              </a:rPr>
              <a:t>blijkt</a:t>
            </a:r>
            <a:r>
              <a:rPr lang="en-US" sz="2100" b="1" dirty="0">
                <a:solidFill>
                  <a:srgbClr val="595959"/>
                </a:solidFill>
              </a:rPr>
              <a:t> </a:t>
            </a:r>
            <a:r>
              <a:rPr lang="en-US" sz="2100" b="1" dirty="0" err="1">
                <a:solidFill>
                  <a:srgbClr val="595959"/>
                </a:solidFill>
              </a:rPr>
              <a:t>een</a:t>
            </a:r>
            <a:r>
              <a:rPr lang="en-US" sz="2100" b="1" dirty="0">
                <a:solidFill>
                  <a:srgbClr val="595959"/>
                </a:solidFill>
              </a:rPr>
              <a:t> </a:t>
            </a:r>
            <a:r>
              <a:rPr lang="en-US" sz="2100" b="1" dirty="0" err="1">
                <a:solidFill>
                  <a:srgbClr val="595959"/>
                </a:solidFill>
              </a:rPr>
              <a:t>voorspeller</a:t>
            </a:r>
            <a:r>
              <a:rPr lang="en-US" sz="2100" b="1" dirty="0">
                <a:solidFill>
                  <a:srgbClr val="595959"/>
                </a:solidFill>
              </a:rPr>
              <a:t> </a:t>
            </a:r>
            <a:r>
              <a:rPr lang="en-US" sz="2100" b="1" dirty="0" err="1">
                <a:solidFill>
                  <a:srgbClr val="595959"/>
                </a:solidFill>
              </a:rPr>
              <a:t>te</a:t>
            </a:r>
            <a:r>
              <a:rPr lang="en-US" sz="2100" b="1" dirty="0">
                <a:solidFill>
                  <a:srgbClr val="595959"/>
                </a:solidFill>
              </a:rPr>
              <a:t> </a:t>
            </a:r>
            <a:r>
              <a:rPr lang="en-US" sz="2100" b="1" dirty="0" err="1">
                <a:solidFill>
                  <a:srgbClr val="595959"/>
                </a:solidFill>
              </a:rPr>
              <a:t>zijn</a:t>
            </a:r>
            <a:r>
              <a:rPr lang="en-US" sz="2100" b="1" dirty="0">
                <a:solidFill>
                  <a:srgbClr val="595959"/>
                </a:solidFill>
              </a:rPr>
              <a:t> </a:t>
            </a:r>
            <a:r>
              <a:rPr lang="en-US" sz="2100" b="1" dirty="0" err="1">
                <a:solidFill>
                  <a:srgbClr val="595959"/>
                </a:solidFill>
              </a:rPr>
              <a:t>voor</a:t>
            </a:r>
            <a:r>
              <a:rPr lang="en-US" sz="2100" b="1" dirty="0">
                <a:solidFill>
                  <a:srgbClr val="595959"/>
                </a:solidFill>
              </a:rPr>
              <a:t> </a:t>
            </a:r>
            <a:r>
              <a:rPr lang="en-US" sz="2100" b="1" dirty="0" err="1">
                <a:solidFill>
                  <a:srgbClr val="595959"/>
                </a:solidFill>
              </a:rPr>
              <a:t>hogere</a:t>
            </a:r>
            <a:r>
              <a:rPr lang="en-US" sz="2100" b="1" dirty="0">
                <a:solidFill>
                  <a:srgbClr val="595959"/>
                </a:solidFill>
              </a:rPr>
              <a:t> </a:t>
            </a:r>
            <a:r>
              <a:rPr lang="en-US" sz="2100" b="1" dirty="0" err="1">
                <a:solidFill>
                  <a:srgbClr val="595959"/>
                </a:solidFill>
              </a:rPr>
              <a:t>recidiefpercentages</a:t>
            </a:r>
            <a:r>
              <a:rPr lang="en-US" sz="2100" b="1" dirty="0">
                <a:solidFill>
                  <a:srgbClr val="595959"/>
                </a:solidFill>
              </a:rPr>
              <a:t>, </a:t>
            </a:r>
            <a:r>
              <a:rPr lang="en-US" sz="2100" b="1" dirty="0" err="1">
                <a:solidFill>
                  <a:srgbClr val="595959"/>
                </a:solidFill>
              </a:rPr>
              <a:t>een</a:t>
            </a:r>
            <a:r>
              <a:rPr lang="en-US" sz="2100" b="1" dirty="0">
                <a:solidFill>
                  <a:srgbClr val="595959"/>
                </a:solidFill>
              </a:rPr>
              <a:t> </a:t>
            </a:r>
            <a:r>
              <a:rPr lang="en-US" sz="2100" b="1" dirty="0" err="1">
                <a:solidFill>
                  <a:srgbClr val="595959"/>
                </a:solidFill>
              </a:rPr>
              <a:t>verhoging</a:t>
            </a:r>
            <a:r>
              <a:rPr lang="en-US" sz="2100" b="1" dirty="0">
                <a:solidFill>
                  <a:srgbClr val="595959"/>
                </a:solidFill>
              </a:rPr>
              <a:t> van het </a:t>
            </a:r>
            <a:r>
              <a:rPr lang="en-US" sz="2100" b="1" dirty="0" err="1">
                <a:solidFill>
                  <a:srgbClr val="595959"/>
                </a:solidFill>
              </a:rPr>
              <a:t>aantal</a:t>
            </a:r>
            <a:r>
              <a:rPr lang="en-US" sz="2100" b="1" dirty="0">
                <a:solidFill>
                  <a:srgbClr val="595959"/>
                </a:solidFill>
              </a:rPr>
              <a:t> </a:t>
            </a:r>
            <a:r>
              <a:rPr lang="en-US" sz="2100" b="1" dirty="0" err="1">
                <a:solidFill>
                  <a:srgbClr val="595959"/>
                </a:solidFill>
              </a:rPr>
              <a:t>onvrijwillige</a:t>
            </a:r>
            <a:r>
              <a:rPr lang="en-US" sz="2100" b="1" dirty="0">
                <a:solidFill>
                  <a:srgbClr val="595959"/>
                </a:solidFill>
              </a:rPr>
              <a:t> </a:t>
            </a:r>
            <a:r>
              <a:rPr lang="en-US" sz="2100" b="1" dirty="0" err="1">
                <a:solidFill>
                  <a:srgbClr val="595959"/>
                </a:solidFill>
              </a:rPr>
              <a:t>ziekenhuisopnamen</a:t>
            </a:r>
            <a:r>
              <a:rPr lang="en-US" sz="2100" b="1" dirty="0">
                <a:solidFill>
                  <a:srgbClr val="595959"/>
                </a:solidFill>
              </a:rPr>
              <a:t>, </a:t>
            </a:r>
            <a:r>
              <a:rPr lang="en-US" sz="2100" b="1" dirty="0" err="1">
                <a:solidFill>
                  <a:srgbClr val="595959"/>
                </a:solidFill>
              </a:rPr>
              <a:t>verminderd</a:t>
            </a:r>
            <a:r>
              <a:rPr lang="en-US" sz="2100" b="1" dirty="0">
                <a:solidFill>
                  <a:srgbClr val="595959"/>
                </a:solidFill>
              </a:rPr>
              <a:t> </a:t>
            </a:r>
            <a:r>
              <a:rPr lang="en-US" sz="2100" b="1" dirty="0" err="1">
                <a:solidFill>
                  <a:srgbClr val="595959"/>
                </a:solidFill>
              </a:rPr>
              <a:t>psychosociaal</a:t>
            </a:r>
            <a:r>
              <a:rPr lang="en-US" sz="2100" b="1" dirty="0">
                <a:solidFill>
                  <a:srgbClr val="595959"/>
                </a:solidFill>
              </a:rPr>
              <a:t> </a:t>
            </a:r>
            <a:r>
              <a:rPr lang="en-US" sz="2100" b="1" dirty="0" err="1">
                <a:solidFill>
                  <a:srgbClr val="595959"/>
                </a:solidFill>
              </a:rPr>
              <a:t>functioneren</a:t>
            </a:r>
            <a:r>
              <a:rPr lang="en-US" sz="2100" b="1" dirty="0">
                <a:solidFill>
                  <a:srgbClr val="595959"/>
                </a:solidFill>
              </a:rPr>
              <a:t> en </a:t>
            </a:r>
            <a:r>
              <a:rPr lang="en-US" sz="2100" b="1" dirty="0" err="1">
                <a:solidFill>
                  <a:srgbClr val="595959"/>
                </a:solidFill>
              </a:rPr>
              <a:t>een</a:t>
            </a:r>
            <a:r>
              <a:rPr lang="en-US" sz="2100" b="1" dirty="0">
                <a:solidFill>
                  <a:srgbClr val="595959"/>
                </a:solidFill>
              </a:rPr>
              <a:t> </a:t>
            </a:r>
            <a:r>
              <a:rPr lang="en-US" sz="2100" b="1" dirty="0" err="1">
                <a:solidFill>
                  <a:srgbClr val="595959"/>
                </a:solidFill>
              </a:rPr>
              <a:t>ongunstiger</a:t>
            </a:r>
            <a:r>
              <a:rPr lang="en-US" sz="2100" b="1" dirty="0">
                <a:solidFill>
                  <a:srgbClr val="595959"/>
                </a:solidFill>
              </a:rPr>
              <a:t> </a:t>
            </a:r>
            <a:r>
              <a:rPr lang="en-US" sz="2100" b="1" dirty="0" err="1">
                <a:solidFill>
                  <a:srgbClr val="595959"/>
                </a:solidFill>
              </a:rPr>
              <a:t>ziekteverloop</a:t>
            </a:r>
            <a:r>
              <a:rPr lang="en-US" sz="2100" b="1" dirty="0">
                <a:solidFill>
                  <a:srgbClr val="595959"/>
                </a:solidFill>
              </a:rPr>
              <a:t>.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1981200" y="6518275"/>
            <a:ext cx="21590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 sz="900" dirty="0">
              <a:solidFill>
                <a:srgbClr val="0D3650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5850" name="TextBox 11"/>
          <p:cNvSpPr txBox="1">
            <a:spLocks noChangeArrowheads="1"/>
          </p:cNvSpPr>
          <p:nvPr/>
        </p:nvSpPr>
        <p:spPr bwMode="auto">
          <a:xfrm>
            <a:off x="1440000" y="1980000"/>
            <a:ext cx="37889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/>
              <a:t>Drs. Xavier Amador en Michael </a:t>
            </a:r>
            <a:r>
              <a:rPr lang="en-US" sz="1400" dirty="0" err="1"/>
              <a:t>Flaum</a:t>
            </a:r>
            <a:r>
              <a:rPr lang="en-US" sz="1400" dirty="0"/>
              <a:t>, </a:t>
            </a:r>
            <a:r>
              <a:rPr lang="en-US" sz="1400" dirty="0" err="1"/>
              <a:t>voorzitters</a:t>
            </a:r>
            <a:endParaRPr lang="en-US" sz="1400" dirty="0"/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820B1F59-1ECE-43D8-1EA2-8F2BDB4A6223}"/>
              </a:ext>
            </a:extLst>
          </p:cNvPr>
          <p:cNvSpPr>
            <a:spLocks/>
          </p:cNvSpPr>
          <p:nvPr/>
        </p:nvSpPr>
        <p:spPr bwMode="auto">
          <a:xfrm>
            <a:off x="5014800" y="6120000"/>
            <a:ext cx="2289922" cy="353943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wrap="none" lIns="38100" tIns="38100" rIns="38100" bIns="38100"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cs typeface="Arial" charset="0"/>
              </a:rPr>
              <a:t>www.LEAPInstitute.org</a:t>
            </a:r>
            <a:endParaRPr lang="en-US" dirty="0">
              <a:cs typeface="Arial" charset="0"/>
              <a:sym typeface="Arial" charset="0"/>
            </a:endParaRP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94EE79FD-F83F-8A09-8D7F-B2E50CC19613}"/>
              </a:ext>
            </a:extLst>
          </p:cNvPr>
          <p:cNvSpPr txBox="1">
            <a:spLocks/>
          </p:cNvSpPr>
          <p:nvPr/>
        </p:nvSpPr>
        <p:spPr>
          <a:xfrm>
            <a:off x="1440000" y="6120000"/>
            <a:ext cx="720000" cy="3528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3936AEC-3E78-49DA-B918-5023C720626D}" type="slidenum">
              <a:rPr lang="en-US" sz="1800" smtClean="0">
                <a:ea typeface="ヒラギノ角ゴ ProN W3"/>
              </a:rPr>
              <a:pPr algn="l"/>
              <a:t>6</a:t>
            </a:fld>
            <a:endParaRPr lang="en-US" sz="1800" dirty="0">
              <a:ea typeface="ヒラギノ角ゴ ProN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483712" presetClass="entr" presetSubtype="6712016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483712" presetClass="entr" presetSubtype="6712016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483712" presetClass="entr" presetSubtype="6712016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483712" presetClass="entr" presetSubtype="6712016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40000" y="720000"/>
            <a:ext cx="10515600" cy="1325563"/>
          </a:xfrm>
        </p:spPr>
        <p:txBody>
          <a:bodyPr anchor="t" anchorCtr="0">
            <a:normAutofit/>
          </a:bodyPr>
          <a:lstStyle/>
          <a:p>
            <a:r>
              <a:rPr lang="nl-NL" sz="4000" dirty="0">
                <a:solidFill>
                  <a:srgbClr val="8E3065"/>
                </a:solidFill>
                <a:latin typeface="+mn-lt"/>
              </a:rPr>
              <a:t>Oefening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000" y="1440001"/>
            <a:ext cx="6091722" cy="4181034"/>
          </a:xfrm>
        </p:spPr>
      </p:pic>
      <p:sp>
        <p:nvSpPr>
          <p:cNvPr id="3" name="Rectangle 8">
            <a:extLst>
              <a:ext uri="{FF2B5EF4-FFF2-40B4-BE49-F238E27FC236}">
                <a16:creationId xmlns:a16="http://schemas.microsoft.com/office/drawing/2014/main" id="{14061616-CA67-C96C-286D-0C9C69F65BEC}"/>
              </a:ext>
            </a:extLst>
          </p:cNvPr>
          <p:cNvSpPr>
            <a:spLocks/>
          </p:cNvSpPr>
          <p:nvPr/>
        </p:nvSpPr>
        <p:spPr bwMode="auto">
          <a:xfrm>
            <a:off x="5014800" y="6120000"/>
            <a:ext cx="2289922" cy="353943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wrap="none" lIns="38100" tIns="38100" rIns="38100" bIns="38100"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cs typeface="Arial" charset="0"/>
              </a:rPr>
              <a:t>www.LEAPInstitute.org</a:t>
            </a:r>
            <a:endParaRPr lang="en-US" dirty="0">
              <a:cs typeface="Arial" charset="0"/>
              <a:sym typeface="Arial" charset="0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BBA94AA-BF37-A961-687A-8F4CDAC60D5A}"/>
              </a:ext>
            </a:extLst>
          </p:cNvPr>
          <p:cNvSpPr txBox="1">
            <a:spLocks/>
          </p:cNvSpPr>
          <p:nvPr/>
        </p:nvSpPr>
        <p:spPr>
          <a:xfrm>
            <a:off x="1440000" y="6480000"/>
            <a:ext cx="215900" cy="203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latin typeface="Arial Narrow" pitchFamily="34" charset="0"/>
              <a:ea typeface="ヒラギノ角ゴ ProN W3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3AED70D-80D9-3383-A941-D479BE17F989}"/>
              </a:ext>
            </a:extLst>
          </p:cNvPr>
          <p:cNvSpPr txBox="1">
            <a:spLocks/>
          </p:cNvSpPr>
          <p:nvPr/>
        </p:nvSpPr>
        <p:spPr>
          <a:xfrm>
            <a:off x="1440000" y="6120000"/>
            <a:ext cx="720000" cy="3528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3936AEC-3E78-49DA-B918-5023C720626D}" type="slidenum">
              <a:rPr lang="en-US" sz="1800" smtClean="0">
                <a:ea typeface="ヒラギノ角ゴ ProN W3"/>
              </a:rPr>
              <a:pPr algn="l"/>
              <a:t>7</a:t>
            </a:fld>
            <a:endParaRPr lang="en-US" sz="1800" dirty="0">
              <a:ea typeface="ヒラギノ角ゴ ProN W3"/>
            </a:endParaRPr>
          </a:p>
        </p:txBody>
      </p:sp>
    </p:spTree>
    <p:extLst>
      <p:ext uri="{BB962C8B-B14F-4D97-AF65-F5344CB8AC3E}">
        <p14:creationId xmlns:p14="http://schemas.microsoft.com/office/powerpoint/2010/main" val="514294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6"/>
          <p:cNvSpPr>
            <a:spLocks noGrp="1" noChangeArrowheads="1"/>
          </p:cNvSpPr>
          <p:nvPr>
            <p:ph type="title"/>
          </p:nvPr>
        </p:nvSpPr>
        <p:spPr>
          <a:xfrm>
            <a:off x="1440000" y="720000"/>
            <a:ext cx="10515600" cy="1325563"/>
          </a:xfrm>
        </p:spPr>
        <p:txBody>
          <a:bodyPr anchor="t" anchorCtr="0">
            <a:normAutofit/>
          </a:bodyPr>
          <a:lstStyle/>
          <a:p>
            <a:pPr eaLnBrk="1" hangingPunct="1"/>
            <a:r>
              <a:rPr lang="en-US" sz="4000" dirty="0" err="1">
                <a:solidFill>
                  <a:srgbClr val="8E3065"/>
                </a:solidFill>
                <a:latin typeface="+mn-lt"/>
              </a:rPr>
              <a:t>Inzicht</a:t>
            </a:r>
            <a:r>
              <a:rPr lang="en-US" sz="4000" dirty="0">
                <a:solidFill>
                  <a:srgbClr val="8E3065"/>
                </a:solidFill>
                <a:latin typeface="+mn-lt"/>
              </a:rPr>
              <a:t> </a:t>
            </a:r>
            <a:r>
              <a:rPr lang="en-US" sz="4000" dirty="0" err="1">
                <a:solidFill>
                  <a:srgbClr val="8E3065"/>
                </a:solidFill>
                <a:latin typeface="+mn-lt"/>
              </a:rPr>
              <a:t>en</a:t>
            </a:r>
            <a:r>
              <a:rPr lang="en-US" sz="4000" dirty="0">
                <a:solidFill>
                  <a:srgbClr val="8E3065"/>
                </a:solidFill>
                <a:latin typeface="+mn-lt"/>
              </a:rPr>
              <a:t> </a:t>
            </a:r>
            <a:r>
              <a:rPr lang="en-US" sz="4000" dirty="0" err="1">
                <a:solidFill>
                  <a:srgbClr val="8E3065"/>
                </a:solidFill>
                <a:latin typeface="+mn-lt"/>
              </a:rPr>
              <a:t>therapietrouw</a:t>
            </a:r>
            <a:endParaRPr lang="en-US" sz="4000" dirty="0">
              <a:solidFill>
                <a:srgbClr val="8E3065"/>
              </a:solidFill>
              <a:latin typeface="+mn-lt"/>
            </a:endParaRPr>
          </a:p>
        </p:txBody>
      </p:sp>
      <p:sp>
        <p:nvSpPr>
          <p:cNvPr id="22535" name="Rectangle 7"/>
          <p:cNvSpPr>
            <a:spLocks noGrp="1" noChangeArrowheads="1"/>
          </p:cNvSpPr>
          <p:nvPr>
            <p:ph idx="1"/>
          </p:nvPr>
        </p:nvSpPr>
        <p:spPr>
          <a:xfrm>
            <a:off x="1440000" y="1440000"/>
            <a:ext cx="10515600" cy="4351338"/>
          </a:xfrm>
        </p:spPr>
        <p:txBody>
          <a:bodyPr/>
          <a:lstStyle/>
          <a:p>
            <a:pPr marL="0" indent="0">
              <a:spcBef>
                <a:spcPct val="0"/>
              </a:spcBef>
              <a:buClr>
                <a:srgbClr val="93CDDC"/>
              </a:buClr>
              <a:buNone/>
            </a:pPr>
            <a:r>
              <a:rPr lang="en-US" dirty="0" err="1"/>
              <a:t>Besef</a:t>
            </a:r>
            <a:r>
              <a:rPr lang="en-US" dirty="0"/>
              <a:t> van het </a:t>
            </a:r>
            <a:r>
              <a:rPr lang="en-US" dirty="0" err="1"/>
              <a:t>ziek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(</a:t>
            </a:r>
            <a:r>
              <a:rPr lang="en-US" dirty="0" err="1"/>
              <a:t>ziekte-inzicht</a:t>
            </a:r>
            <a:r>
              <a:rPr lang="en-US" dirty="0"/>
              <a:t>) </a:t>
            </a:r>
            <a:r>
              <a:rPr lang="en-US" dirty="0" err="1"/>
              <a:t>behoort</a:t>
            </a:r>
            <a:r>
              <a:rPr lang="en-US" dirty="0"/>
              <a:t> tot de top 2 van </a:t>
            </a:r>
            <a:r>
              <a:rPr lang="en-US" dirty="0" err="1"/>
              <a:t>voorspellers</a:t>
            </a:r>
            <a:r>
              <a:rPr lang="en-US" dirty="0"/>
              <a:t> van </a:t>
            </a:r>
            <a:r>
              <a:rPr lang="en-US" dirty="0" err="1"/>
              <a:t>therapietrouw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langdurig</a:t>
            </a:r>
            <a:r>
              <a:rPr lang="en-US" dirty="0"/>
              <a:t> </a:t>
            </a:r>
            <a:r>
              <a:rPr lang="en-US" dirty="0" err="1"/>
              <a:t>medicatiegebruik</a:t>
            </a:r>
            <a:endParaRPr lang="en-US" dirty="0"/>
          </a:p>
          <a:p>
            <a:pPr marL="303213" indent="-303213">
              <a:spcBef>
                <a:spcPct val="0"/>
              </a:spcBef>
              <a:buClr>
                <a:srgbClr val="93CDDC"/>
              </a:buClr>
            </a:pPr>
            <a:endParaRPr lang="en-US" dirty="0"/>
          </a:p>
          <a:p>
            <a:pPr marL="0" indent="0">
              <a:buClr>
                <a:srgbClr val="93CDDC"/>
              </a:buClr>
              <a:buNone/>
            </a:pPr>
            <a:r>
              <a:rPr lang="en-US" dirty="0"/>
              <a:t>Wat is de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belangrijke</a:t>
            </a:r>
            <a:r>
              <a:rPr lang="en-US" dirty="0"/>
              <a:t> </a:t>
            </a:r>
            <a:r>
              <a:rPr lang="en-US" dirty="0" err="1"/>
              <a:t>voorspeller</a:t>
            </a:r>
            <a:r>
              <a:rPr lang="en-US" dirty="0"/>
              <a:t>?</a:t>
            </a:r>
          </a:p>
          <a:p>
            <a:pPr marL="303213" indent="-303213">
              <a:buClr>
                <a:srgbClr val="93CDDC"/>
              </a:buClr>
            </a:pPr>
            <a:endParaRPr lang="en-US" sz="2400" dirty="0">
              <a:solidFill>
                <a:srgbClr val="8E3065"/>
              </a:solidFill>
            </a:endParaRPr>
          </a:p>
          <a:p>
            <a:pPr marL="474663" lvl="1" indent="0">
              <a:spcBef>
                <a:spcPts val="600"/>
              </a:spcBef>
              <a:buClr>
                <a:srgbClr val="31859B"/>
              </a:buClr>
              <a:buNone/>
            </a:pPr>
            <a:r>
              <a:rPr lang="en-US" dirty="0" err="1">
                <a:solidFill>
                  <a:srgbClr val="8E3065"/>
                </a:solidFill>
              </a:rPr>
              <a:t>Relatie</a:t>
            </a:r>
            <a:r>
              <a:rPr lang="en-US" dirty="0">
                <a:solidFill>
                  <a:srgbClr val="8E3065"/>
                </a:solidFill>
              </a:rPr>
              <a:t> met </a:t>
            </a:r>
            <a:r>
              <a:rPr lang="en-US" dirty="0" err="1">
                <a:solidFill>
                  <a:srgbClr val="8E3065"/>
                </a:solidFill>
              </a:rPr>
              <a:t>iemand</a:t>
            </a:r>
            <a:r>
              <a:rPr lang="en-US" dirty="0">
                <a:solidFill>
                  <a:srgbClr val="8E3065"/>
                </a:solidFill>
              </a:rPr>
              <a:t> die:</a:t>
            </a:r>
          </a:p>
          <a:p>
            <a:pPr marL="1103313" lvl="2">
              <a:buClr>
                <a:srgbClr val="8E3065"/>
              </a:buClr>
              <a:buSzPct val="90000"/>
            </a:pPr>
            <a:r>
              <a:rPr lang="en-US" sz="2400" dirty="0" err="1">
                <a:solidFill>
                  <a:srgbClr val="595959"/>
                </a:solidFill>
              </a:rPr>
              <a:t>naar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jou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luistert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zonder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een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oordeel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te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vellen</a:t>
            </a:r>
            <a:endParaRPr lang="en-US" sz="2400" dirty="0">
              <a:solidFill>
                <a:srgbClr val="595959"/>
              </a:solidFill>
            </a:endParaRPr>
          </a:p>
          <a:p>
            <a:pPr marL="1103313" lvl="2">
              <a:buClr>
                <a:srgbClr val="8E3065"/>
              </a:buClr>
              <a:buSzPct val="90000"/>
            </a:pPr>
            <a:r>
              <a:rPr lang="en-US" sz="2400" dirty="0" err="1">
                <a:solidFill>
                  <a:srgbClr val="595959"/>
                </a:solidFill>
              </a:rPr>
              <a:t>jouw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zienswijze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respecteert</a:t>
            </a:r>
            <a:endParaRPr lang="en-US" sz="2400" dirty="0">
              <a:solidFill>
                <a:srgbClr val="595959"/>
              </a:solidFill>
            </a:endParaRPr>
          </a:p>
          <a:p>
            <a:pPr marL="1103313" lvl="2">
              <a:buClr>
                <a:srgbClr val="8E3065"/>
              </a:buClr>
              <a:buSzPct val="90000"/>
            </a:pPr>
            <a:r>
              <a:rPr lang="en-US" sz="2400" dirty="0" err="1">
                <a:solidFill>
                  <a:srgbClr val="595959"/>
                </a:solidFill>
              </a:rPr>
              <a:t>gelooft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dat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jij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baat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hebt</a:t>
            </a:r>
            <a:r>
              <a:rPr lang="en-US" sz="2400" dirty="0">
                <a:solidFill>
                  <a:srgbClr val="595959"/>
                </a:solidFill>
              </a:rPr>
              <a:t> </a:t>
            </a:r>
            <a:r>
              <a:rPr lang="en-US" sz="2400" dirty="0" err="1">
                <a:solidFill>
                  <a:srgbClr val="595959"/>
                </a:solidFill>
              </a:rPr>
              <a:t>bij</a:t>
            </a:r>
            <a:r>
              <a:rPr lang="en-US" sz="2400" dirty="0">
                <a:solidFill>
                  <a:srgbClr val="595959"/>
                </a:solidFill>
              </a:rPr>
              <a:t> de </a:t>
            </a:r>
            <a:r>
              <a:rPr lang="en-US" sz="2400" dirty="0" err="1">
                <a:solidFill>
                  <a:srgbClr val="595959"/>
                </a:solidFill>
              </a:rPr>
              <a:t>behandeling</a:t>
            </a:r>
            <a:endParaRPr lang="en-US" sz="2400" dirty="0">
              <a:solidFill>
                <a:srgbClr val="595959"/>
              </a:solidFill>
            </a:endParaRPr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E5B93B03-89C3-799D-E3AA-32300959DABE}"/>
              </a:ext>
            </a:extLst>
          </p:cNvPr>
          <p:cNvSpPr>
            <a:spLocks/>
          </p:cNvSpPr>
          <p:nvPr/>
        </p:nvSpPr>
        <p:spPr bwMode="auto">
          <a:xfrm>
            <a:off x="5014800" y="6120000"/>
            <a:ext cx="2289922" cy="353943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wrap="none" lIns="38100" tIns="38100" rIns="38100" bIns="38100"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cs typeface="Arial" charset="0"/>
              </a:rPr>
              <a:t>www.LEAPInstitute.org</a:t>
            </a:r>
            <a:endParaRPr lang="en-US" dirty="0">
              <a:cs typeface="Arial" charset="0"/>
              <a:sym typeface="Arial" charset="0"/>
            </a:endParaRP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71298FB6-E6BC-53A2-8752-3186B77A3ADF}"/>
              </a:ext>
            </a:extLst>
          </p:cNvPr>
          <p:cNvSpPr txBox="1">
            <a:spLocks/>
          </p:cNvSpPr>
          <p:nvPr/>
        </p:nvSpPr>
        <p:spPr>
          <a:xfrm>
            <a:off x="1440000" y="6120000"/>
            <a:ext cx="720000" cy="3528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3936AEC-3E78-49DA-B918-5023C720626D}" type="slidenum">
              <a:rPr lang="en-US" sz="1800" smtClean="0">
                <a:ea typeface="ヒラギノ角ゴ ProN W3"/>
              </a:rPr>
              <a:pPr algn="l"/>
              <a:t>8</a:t>
            </a:fld>
            <a:endParaRPr lang="en-US" sz="1800" dirty="0">
              <a:ea typeface="ヒラギノ角ゴ ProN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445184" presetClass="entr" presetSubtype="6706299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8445184" presetClass="entr" presetSubtype="6706299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8445184" presetClass="entr" presetSubtype="6706299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8445184" presetClass="entr" presetSubtype="6706299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8445184" presetClass="entr" presetSubtype="6706299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8445184" presetClass="entr" presetSubtype="6706299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9" name="Rectangle 7"/>
          <p:cNvSpPr>
            <a:spLocks noGrp="1" noChangeArrowheads="1"/>
          </p:cNvSpPr>
          <p:nvPr>
            <p:ph idx="1"/>
          </p:nvPr>
        </p:nvSpPr>
        <p:spPr>
          <a:xfrm>
            <a:off x="1440000" y="1440000"/>
            <a:ext cx="8229600" cy="5259388"/>
          </a:xfrm>
        </p:spPr>
        <p:txBody>
          <a:bodyPr/>
          <a:lstStyle/>
          <a:p>
            <a:pPr marL="0" indent="0">
              <a:spcBef>
                <a:spcPct val="0"/>
              </a:spcBef>
              <a:buClr>
                <a:srgbClr val="93CDDC"/>
              </a:buClr>
              <a:buNone/>
            </a:pPr>
            <a:r>
              <a:rPr lang="en-US" dirty="0"/>
              <a:t>De LEAP</a:t>
            </a:r>
            <a:r>
              <a:rPr lang="en-US" baseline="30000" dirty="0"/>
              <a:t>®</a:t>
            </a:r>
            <a:r>
              <a:rPr lang="en-US" dirty="0"/>
              <a:t>-</a:t>
            </a:r>
            <a:r>
              <a:rPr lang="en-US" dirty="0" err="1"/>
              <a:t>benadering</a:t>
            </a:r>
            <a:endParaRPr lang="en-US" dirty="0"/>
          </a:p>
          <a:p>
            <a:pPr marL="703263" lvl="1">
              <a:spcBef>
                <a:spcPts val="600"/>
              </a:spcBef>
              <a:buClr>
                <a:srgbClr val="8E3065"/>
              </a:buClr>
              <a:buSzPct val="90000"/>
            </a:pPr>
            <a:r>
              <a:rPr lang="en-US" b="1" dirty="0" err="1">
                <a:solidFill>
                  <a:srgbClr val="8E3065"/>
                </a:solidFill>
              </a:rPr>
              <a:t>L</a:t>
            </a:r>
            <a:r>
              <a:rPr lang="en-US" dirty="0" err="1">
                <a:solidFill>
                  <a:srgbClr val="8E3065"/>
                </a:solidFill>
              </a:rPr>
              <a:t>uisteren</a:t>
            </a:r>
            <a:endParaRPr lang="en-US" dirty="0">
              <a:solidFill>
                <a:srgbClr val="8E3065"/>
              </a:solidFill>
            </a:endParaRPr>
          </a:p>
          <a:p>
            <a:pPr marL="703263" lvl="1">
              <a:spcBef>
                <a:spcPts val="600"/>
              </a:spcBef>
              <a:buClr>
                <a:srgbClr val="8E3065"/>
              </a:buClr>
              <a:buSzPct val="90000"/>
            </a:pPr>
            <a:r>
              <a:rPr lang="en-US" b="1" dirty="0" err="1">
                <a:solidFill>
                  <a:srgbClr val="8E3065"/>
                </a:solidFill>
              </a:rPr>
              <a:t>E</a:t>
            </a:r>
            <a:r>
              <a:rPr lang="en-US" dirty="0" err="1">
                <a:solidFill>
                  <a:srgbClr val="8E3065"/>
                </a:solidFill>
              </a:rPr>
              <a:t>mpathie</a:t>
            </a:r>
            <a:r>
              <a:rPr lang="en-US" dirty="0">
                <a:solidFill>
                  <a:srgbClr val="8E3065"/>
                </a:solidFill>
              </a:rPr>
              <a:t> </a:t>
            </a:r>
            <a:r>
              <a:rPr lang="en-US" dirty="0" err="1">
                <a:solidFill>
                  <a:srgbClr val="8E3065"/>
                </a:solidFill>
              </a:rPr>
              <a:t>tonen</a:t>
            </a:r>
            <a:endParaRPr lang="en-US" dirty="0">
              <a:solidFill>
                <a:srgbClr val="8E3065"/>
              </a:solidFill>
            </a:endParaRPr>
          </a:p>
          <a:p>
            <a:pPr marL="703263" lvl="1">
              <a:spcBef>
                <a:spcPts val="600"/>
              </a:spcBef>
              <a:buClr>
                <a:srgbClr val="8E3065"/>
              </a:buClr>
              <a:buSzPct val="90000"/>
            </a:pPr>
            <a:r>
              <a:rPr lang="en-US" b="1" dirty="0" err="1">
                <a:solidFill>
                  <a:srgbClr val="8E3065"/>
                </a:solidFill>
              </a:rPr>
              <a:t>A</a:t>
            </a:r>
            <a:r>
              <a:rPr lang="en-US" dirty="0" err="1">
                <a:solidFill>
                  <a:srgbClr val="8E3065"/>
                </a:solidFill>
              </a:rPr>
              <a:t>kkoord</a:t>
            </a:r>
            <a:r>
              <a:rPr lang="en-US" dirty="0">
                <a:solidFill>
                  <a:srgbClr val="8E3065"/>
                </a:solidFill>
              </a:rPr>
              <a:t> </a:t>
            </a:r>
            <a:r>
              <a:rPr lang="en-US" dirty="0" err="1">
                <a:solidFill>
                  <a:srgbClr val="8E3065"/>
                </a:solidFill>
              </a:rPr>
              <a:t>gaan</a:t>
            </a:r>
            <a:endParaRPr lang="en-US" dirty="0">
              <a:solidFill>
                <a:srgbClr val="8E3065"/>
              </a:solidFill>
            </a:endParaRPr>
          </a:p>
          <a:p>
            <a:pPr marL="703263" lvl="1">
              <a:spcBef>
                <a:spcPts val="600"/>
              </a:spcBef>
              <a:buClr>
                <a:srgbClr val="8E3065"/>
              </a:buClr>
              <a:buSzPct val="90000"/>
            </a:pPr>
            <a:r>
              <a:rPr lang="en-US" b="1" dirty="0">
                <a:solidFill>
                  <a:srgbClr val="8E3065"/>
                </a:solidFill>
              </a:rPr>
              <a:t>P</a:t>
            </a:r>
            <a:r>
              <a:rPr lang="en-US" dirty="0">
                <a:solidFill>
                  <a:srgbClr val="8E3065"/>
                </a:solidFill>
              </a:rPr>
              <a:t>artner</a:t>
            </a:r>
          </a:p>
        </p:txBody>
      </p:sp>
      <p:pic>
        <p:nvPicPr>
          <p:cNvPr id="33800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40000" y="1350963"/>
            <a:ext cx="2084388" cy="4168776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  <a:effectLst>
            <a:outerShdw dist="38099" dir="2700000" algn="ctr" rotWithShape="0">
              <a:schemeClr val="bg2">
                <a:alpha val="39999"/>
              </a:schemeClr>
            </a:outerShdw>
          </a:effectLst>
        </p:spPr>
      </p:pic>
      <p:grpSp>
        <p:nvGrpSpPr>
          <p:cNvPr id="44042" name="Group 10"/>
          <p:cNvGrpSpPr>
            <a:grpSpLocks/>
          </p:cNvGrpSpPr>
          <p:nvPr/>
        </p:nvGrpSpPr>
        <p:grpSpPr bwMode="auto">
          <a:xfrm>
            <a:off x="4896000" y="2209800"/>
            <a:ext cx="1195387" cy="2706694"/>
            <a:chOff x="0" y="0"/>
            <a:chExt cx="752" cy="1704"/>
          </a:xfrm>
        </p:grpSpPr>
        <p:pic>
          <p:nvPicPr>
            <p:cNvPr id="33803" name="Picture 1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0"/>
              <a:ext cx="752" cy="1455"/>
            </a:xfrm>
            <a:prstGeom prst="rect">
              <a:avLst/>
            </a:prstGeom>
            <a:noFill/>
            <a:ln w="9525" cap="flat">
              <a:noFill/>
              <a:miter lim="800000"/>
              <a:headEnd/>
              <a:tailEnd/>
            </a:ln>
            <a:effectLst>
              <a:outerShdw dist="38099" dir="2700000" algn="ctr" rotWithShape="0">
                <a:schemeClr val="bg2">
                  <a:alpha val="39999"/>
                </a:schemeClr>
              </a:outerShdw>
            </a:effectLst>
          </p:spPr>
        </p:pic>
        <p:sp>
          <p:nvSpPr>
            <p:cNvPr id="44055" name="Rectangle 12"/>
            <p:cNvSpPr>
              <a:spLocks/>
            </p:cNvSpPr>
            <p:nvPr/>
          </p:nvSpPr>
          <p:spPr bwMode="auto">
            <a:xfrm>
              <a:off x="184" y="1481"/>
              <a:ext cx="343" cy="223"/>
            </a:xfrm>
            <a:prstGeom prst="rect">
              <a:avLst/>
            </a:prstGeom>
            <a:noFill/>
            <a:ln w="12700" cap="rnd">
              <a:noFill/>
              <a:round/>
              <a:headEnd/>
              <a:tailEnd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dirty="0">
                  <a:solidFill>
                    <a:srgbClr val="8E3065"/>
                  </a:solidFill>
                </a:rPr>
                <a:t>2000</a:t>
              </a:r>
            </a:p>
          </p:txBody>
        </p:sp>
      </p:grpSp>
      <p:grpSp>
        <p:nvGrpSpPr>
          <p:cNvPr id="44043" name="Group 13"/>
          <p:cNvGrpSpPr>
            <a:grpSpLocks/>
          </p:cNvGrpSpPr>
          <p:nvPr/>
        </p:nvGrpSpPr>
        <p:grpSpPr bwMode="auto">
          <a:xfrm>
            <a:off x="5976000" y="2474913"/>
            <a:ext cx="1327150" cy="2927356"/>
            <a:chOff x="0" y="0"/>
            <a:chExt cx="836" cy="1843"/>
          </a:xfrm>
        </p:grpSpPr>
        <p:pic>
          <p:nvPicPr>
            <p:cNvPr id="33806" name="Picture 1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0"/>
              <a:ext cx="836" cy="1612"/>
            </a:xfrm>
            <a:prstGeom prst="rect">
              <a:avLst/>
            </a:prstGeom>
            <a:noFill/>
            <a:ln w="9525" cap="flat">
              <a:noFill/>
              <a:miter lim="800000"/>
              <a:headEnd/>
              <a:tailEnd/>
            </a:ln>
            <a:effectLst>
              <a:outerShdw dist="38099" dir="2700000" algn="ctr" rotWithShape="0">
                <a:schemeClr val="bg2">
                  <a:alpha val="39999"/>
                </a:schemeClr>
              </a:outerShdw>
            </a:effectLst>
          </p:spPr>
        </p:pic>
        <p:sp>
          <p:nvSpPr>
            <p:cNvPr id="44053" name="Rectangle 15"/>
            <p:cNvSpPr>
              <a:spLocks/>
            </p:cNvSpPr>
            <p:nvPr/>
          </p:nvSpPr>
          <p:spPr bwMode="auto">
            <a:xfrm>
              <a:off x="226" y="1620"/>
              <a:ext cx="343" cy="223"/>
            </a:xfrm>
            <a:prstGeom prst="rect">
              <a:avLst/>
            </a:prstGeom>
            <a:noFill/>
            <a:ln w="12700" cap="rnd">
              <a:noFill/>
              <a:round/>
              <a:headEnd/>
              <a:tailEnd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dirty="0">
                  <a:solidFill>
                    <a:srgbClr val="8E3065"/>
                  </a:solidFill>
                </a:rPr>
                <a:t>2007</a:t>
              </a:r>
            </a:p>
          </p:txBody>
        </p:sp>
      </p:grpSp>
      <p:grpSp>
        <p:nvGrpSpPr>
          <p:cNvPr id="44044" name="Group 16"/>
          <p:cNvGrpSpPr>
            <a:grpSpLocks/>
          </p:cNvGrpSpPr>
          <p:nvPr/>
        </p:nvGrpSpPr>
        <p:grpSpPr bwMode="auto">
          <a:xfrm>
            <a:off x="7200000" y="2930526"/>
            <a:ext cx="1231900" cy="2786063"/>
            <a:chOff x="0" y="0"/>
            <a:chExt cx="776" cy="1755"/>
          </a:xfrm>
        </p:grpSpPr>
        <p:grpSp>
          <p:nvGrpSpPr>
            <p:cNvPr id="44048" name="Group 17"/>
            <p:cNvGrpSpPr>
              <a:grpSpLocks/>
            </p:cNvGrpSpPr>
            <p:nvPr/>
          </p:nvGrpSpPr>
          <p:grpSpPr bwMode="auto">
            <a:xfrm>
              <a:off x="0" y="0"/>
              <a:ext cx="776" cy="1508"/>
              <a:chOff x="0" y="0"/>
              <a:chExt cx="776" cy="1508"/>
            </a:xfrm>
          </p:grpSpPr>
          <p:sp>
            <p:nvSpPr>
              <p:cNvPr id="44050" name="Rectangle 18"/>
              <p:cNvSpPr>
                <a:spLocks/>
              </p:cNvSpPr>
              <p:nvPr/>
            </p:nvSpPr>
            <p:spPr bwMode="auto">
              <a:xfrm>
                <a:off x="0" y="0"/>
                <a:ext cx="776" cy="1508"/>
              </a:xfrm>
              <a:prstGeom prst="rect">
                <a:avLst/>
              </a:prstGeom>
              <a:solidFill>
                <a:srgbClr val="00000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endParaRPr lang="nl-BE"/>
              </a:p>
            </p:txBody>
          </p:sp>
          <p:pic>
            <p:nvPicPr>
              <p:cNvPr id="33811" name="Picture 19"/>
              <p:cNvPicPr>
                <a:picLocks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0" y="0"/>
                <a:ext cx="776" cy="1508"/>
              </a:xfrm>
              <a:prstGeom prst="rect">
                <a:avLst/>
              </a:prstGeom>
              <a:noFill/>
              <a:ln w="12700" cap="flat">
                <a:solidFill>
                  <a:schemeClr val="tx1"/>
                </a:solidFill>
                <a:prstDash val="solid"/>
                <a:miter lim="800000"/>
                <a:headEnd/>
                <a:tailEnd/>
              </a:ln>
              <a:effectLst>
                <a:outerShdw dist="38099" dir="2700000" algn="ctr" rotWithShape="0">
                  <a:schemeClr val="bg2">
                    <a:alpha val="39999"/>
                  </a:schemeClr>
                </a:outerShdw>
              </a:effectLst>
            </p:spPr>
          </p:pic>
        </p:grpSp>
        <p:sp>
          <p:nvSpPr>
            <p:cNvPr id="44049" name="Rectangle 20"/>
            <p:cNvSpPr>
              <a:spLocks/>
            </p:cNvSpPr>
            <p:nvPr/>
          </p:nvSpPr>
          <p:spPr bwMode="auto">
            <a:xfrm>
              <a:off x="196" y="1532"/>
              <a:ext cx="343" cy="223"/>
            </a:xfrm>
            <a:prstGeom prst="rect">
              <a:avLst/>
            </a:prstGeom>
            <a:noFill/>
            <a:ln w="12700" cap="rnd">
              <a:noFill/>
              <a:round/>
              <a:headEnd/>
              <a:tailEnd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dirty="0">
                  <a:solidFill>
                    <a:srgbClr val="8E3065"/>
                  </a:solidFill>
                </a:rPr>
                <a:t>2008</a:t>
              </a:r>
            </a:p>
          </p:txBody>
        </p:sp>
      </p:grpSp>
      <p:sp>
        <p:nvSpPr>
          <p:cNvPr id="44045" name="Rectangle 21"/>
          <p:cNvSpPr>
            <a:spLocks/>
          </p:cNvSpPr>
          <p:nvPr/>
        </p:nvSpPr>
        <p:spPr bwMode="auto">
          <a:xfrm>
            <a:off x="1980000" y="5400000"/>
            <a:ext cx="3200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 anchor="b"/>
          <a:lstStyle/>
          <a:p>
            <a:pPr marL="188913" indent="-188913"/>
            <a:endParaRPr lang="en-US" sz="1400" dirty="0">
              <a:ea typeface="Lucida Grande"/>
              <a:cs typeface="Lucida Grande"/>
              <a:sym typeface="Arial Narrow" pitchFamily="34" charset="0"/>
            </a:endParaRPr>
          </a:p>
          <a:p>
            <a:pPr marL="188913" indent="-188913"/>
            <a:r>
              <a:rPr lang="en-US" sz="1400" dirty="0" err="1"/>
              <a:t>Gebaseerd</a:t>
            </a:r>
            <a:r>
              <a:rPr lang="en-US" sz="1400" dirty="0"/>
              <a:t> op MAIT, Xavier</a:t>
            </a:r>
          </a:p>
          <a:p>
            <a:pPr marL="188913" indent="-188913"/>
            <a:r>
              <a:rPr lang="en-US" sz="1400" dirty="0"/>
              <a:t>Amador &amp; Aaron T. Beck, M.D.</a:t>
            </a:r>
            <a:endParaRPr lang="en-US" sz="1400" dirty="0">
              <a:sym typeface="Arial Narrow" pitchFamily="34" charset="0"/>
            </a:endParaRPr>
          </a:p>
        </p:txBody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502F9040-37BD-8330-3BB6-479A541925A5}"/>
              </a:ext>
            </a:extLst>
          </p:cNvPr>
          <p:cNvSpPr>
            <a:spLocks/>
          </p:cNvSpPr>
          <p:nvPr/>
        </p:nvSpPr>
        <p:spPr bwMode="auto">
          <a:xfrm>
            <a:off x="5014800" y="6120000"/>
            <a:ext cx="2289922" cy="353943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 wrap="none" lIns="38100" tIns="38100" rIns="38100" bIns="38100">
            <a:spAutoFit/>
          </a:bodyPr>
          <a:lstStyle>
            <a:defPPr>
              <a:defRPr lang="en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>
                <a:cs typeface="Arial" charset="0"/>
              </a:rPr>
              <a:t>www.LEAPInstitute.org</a:t>
            </a:r>
            <a:endParaRPr lang="en-US" dirty="0">
              <a:cs typeface="Arial" charset="0"/>
              <a:sym typeface="Arial" charset="0"/>
            </a:endParaRP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986F93C8-992B-3100-74D7-B5BC1DF76F81}"/>
              </a:ext>
            </a:extLst>
          </p:cNvPr>
          <p:cNvSpPr txBox="1">
            <a:spLocks/>
          </p:cNvSpPr>
          <p:nvPr/>
        </p:nvSpPr>
        <p:spPr>
          <a:xfrm>
            <a:off x="1440000" y="6120000"/>
            <a:ext cx="720000" cy="3528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NL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3936AEC-3E78-49DA-B918-5023C720626D}" type="slidenum">
              <a:rPr lang="en-US" sz="1800" smtClean="0">
                <a:ea typeface="ヒラギノ角ゴ ProN W3"/>
              </a:rPr>
              <a:pPr algn="l"/>
              <a:t>9</a:t>
            </a:fld>
            <a:endParaRPr lang="en-US" sz="1800" dirty="0">
              <a:ea typeface="ヒラギノ角ゴ ProN W3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12BD661-60EF-8A8A-19BB-918BC9E5F35E}"/>
              </a:ext>
            </a:extLst>
          </p:cNvPr>
          <p:cNvSpPr txBox="1">
            <a:spLocks noChangeArrowheads="1"/>
          </p:cNvSpPr>
          <p:nvPr/>
        </p:nvSpPr>
        <p:spPr>
          <a:xfrm>
            <a:off x="1440000" y="7200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8E3065"/>
                </a:solidFill>
                <a:latin typeface="+mn-lt"/>
              </a:rPr>
              <a:t>LEAP</a:t>
            </a:r>
            <a:r>
              <a:rPr lang="en-US" sz="4000" baseline="30000" dirty="0">
                <a:solidFill>
                  <a:srgbClr val="8E3065"/>
                </a:solidFill>
                <a:latin typeface="+mn-lt"/>
              </a:rPr>
              <a:t>®</a:t>
            </a:r>
            <a:endParaRPr lang="en-US" sz="4000" b="1" dirty="0">
              <a:solidFill>
                <a:srgbClr val="8E3065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139B8F6C68A744A871F634E025DC89" ma:contentTypeVersion="20" ma:contentTypeDescription="Een nieuw document maken." ma:contentTypeScope="" ma:versionID="3f84e8e95466ca2be1370774a816a887">
  <xsd:schema xmlns:xsd="http://www.w3.org/2001/XMLSchema" xmlns:xs="http://www.w3.org/2001/XMLSchema" xmlns:p="http://schemas.microsoft.com/office/2006/metadata/properties" xmlns:ns1="http://schemas.microsoft.com/sharepoint/v3" xmlns:ns2="bc68a5d7-2f64-40cc-b584-22a848536101" xmlns:ns3="bda349f4-98c0-483b-965f-b19856b45cb1" targetNamespace="http://schemas.microsoft.com/office/2006/metadata/properties" ma:root="true" ma:fieldsID="0ff101fb128eb97f77f5a97268b53df4" ns1:_="" ns2:_="" ns3:_="">
    <xsd:import namespace="http://schemas.microsoft.com/sharepoint/v3"/>
    <xsd:import namespace="bc68a5d7-2f64-40cc-b584-22a848536101"/>
    <xsd:import namespace="bda349f4-98c0-483b-965f-b19856b45cb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Eigenschappen van het geïntegreerd beleid voor naleving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Actie van de gebruikersinterface van het geïntegreerd beleid voor naleving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68a5d7-2f64-40cc-b584-22a84853610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cfd9649-4cca-4dc9-a07f-23edf4fe004b}" ma:internalName="TaxCatchAll" ma:showField="CatchAllData" ma:web="bc68a5d7-2f64-40cc-b584-22a84853610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349f4-98c0-483b-965f-b19856b45c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04499b20-36e7-447a-afa8-cf03dcbcbb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bc68a5d7-2f64-40cc-b584-22a848536101" xsi:nil="true"/>
    <lcf76f155ced4ddcb4097134ff3c332f xmlns="bda349f4-98c0-483b-965f-b19856b45cb1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8F0596-045E-4A13-93CB-1F37CF378086}"/>
</file>

<file path=customXml/itemProps2.xml><?xml version="1.0" encoding="utf-8"?>
<ds:datastoreItem xmlns:ds="http://schemas.openxmlformats.org/officeDocument/2006/customXml" ds:itemID="{5420B15D-AAAE-488E-99F6-07A12F451BD2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ec7edb31-15fc-46d8-a076-70297da1c353"/>
    <ds:schemaRef ds:uri="http://purl.org/dc/elements/1.1/"/>
    <ds:schemaRef ds:uri="http://schemas.microsoft.com/office/2006/metadata/properties"/>
    <ds:schemaRef ds:uri="c6a0ab51-f4ca-4aeb-aced-9da8ab6c92f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2CC21D2-D775-4121-930A-5AF5C35E8D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3116</TotalTime>
  <Words>1159</Words>
  <Application>Microsoft Macintosh PowerPoint</Application>
  <PresentationFormat>Breedbeeld</PresentationFormat>
  <Paragraphs>147</Paragraphs>
  <Slides>17</Slides>
  <Notes>15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6" baseType="lpstr">
      <vt:lpstr>Arial</vt:lpstr>
      <vt:lpstr>Arial Narrow</vt:lpstr>
      <vt:lpstr>Calibri</vt:lpstr>
      <vt:lpstr>Calibri Light</vt:lpstr>
      <vt:lpstr>Gill Sans</vt:lpstr>
      <vt:lpstr>Lucida Grande</vt:lpstr>
      <vt:lpstr>Verdana</vt:lpstr>
      <vt:lpstr>ヒラギノ角ゴ ProN W3</vt:lpstr>
      <vt:lpstr>Office Theme</vt:lpstr>
      <vt:lpstr>“LEAP: contact maken en samenwerken met mensen met een psychose die weinig  ziekte-inzicht hebben: hoe doe je dat?”</vt:lpstr>
      <vt:lpstr>“Ontkenning” van de ziekte in het nieuws </vt:lpstr>
      <vt:lpstr>Voor anosognosie geldt hetzelfde</vt:lpstr>
      <vt:lpstr>PowerPoint-presentatie</vt:lpstr>
      <vt:lpstr>De ervaring van anosognosie bij psychische stoornissen</vt:lpstr>
      <vt:lpstr>DSM   Schizofrenie en andere psychotische stoornissen</vt:lpstr>
      <vt:lpstr>Oefening</vt:lpstr>
      <vt:lpstr>Inzicht en therapietrouw</vt:lpstr>
      <vt:lpstr>PowerPoint-presentatie</vt:lpstr>
      <vt:lpstr>PowerPoint-presentatie</vt:lpstr>
      <vt:lpstr>Luisteren</vt:lpstr>
      <vt:lpstr>Hoe u het geven van een mening uitstelt</vt:lpstr>
      <vt:lpstr>Wanneer u uiteindelijk uw mening geeft, gebruik dan de 3 E's</vt:lpstr>
      <vt:lpstr>Empathie tonen</vt:lpstr>
      <vt:lpstr>Akkoord gaan</vt:lpstr>
      <vt:lpstr>Partner</vt:lpstr>
      <vt:lpstr>LEAP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“LEAP: contact maken en samenwerken met mensen met een psychose die weinig ziekte-inzicht hebben: hoe doe je dat?”</dc:title>
  <dc:creator>Nynke Boonstra</dc:creator>
  <cp:lastModifiedBy>Jan de Bie</cp:lastModifiedBy>
  <cp:revision>22</cp:revision>
  <dcterms:created xsi:type="dcterms:W3CDTF">2022-09-07T07:33:24Z</dcterms:created>
  <dcterms:modified xsi:type="dcterms:W3CDTF">2024-09-13T12:24:38Z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0x0101005A70F4B7C535EB4CA14ED35B3FBA25FE</vt:lpwstr>
  </property>
</Properties>
</file>